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72" r:id="rId2"/>
    <p:sldId id="259" r:id="rId3"/>
    <p:sldId id="260" r:id="rId4"/>
    <p:sldId id="261" r:id="rId5"/>
    <p:sldId id="269" r:id="rId6"/>
    <p:sldId id="267" r:id="rId7"/>
    <p:sldId id="262" r:id="rId8"/>
    <p:sldId id="297" r:id="rId9"/>
    <p:sldId id="274" r:id="rId10"/>
    <p:sldId id="286" r:id="rId11"/>
    <p:sldId id="285" r:id="rId12"/>
    <p:sldId id="275" r:id="rId13"/>
    <p:sldId id="284" r:id="rId14"/>
    <p:sldId id="273" r:id="rId15"/>
    <p:sldId id="290" r:id="rId16"/>
    <p:sldId id="287" r:id="rId17"/>
    <p:sldId id="296" r:id="rId18"/>
    <p:sldId id="276" r:id="rId19"/>
    <p:sldId id="282" r:id="rId20"/>
    <p:sldId id="283" r:id="rId21"/>
    <p:sldId id="293" r:id="rId22"/>
    <p:sldId id="292" r:id="rId23"/>
    <p:sldId id="263" r:id="rId24"/>
    <p:sldId id="266" r:id="rId25"/>
    <p:sldId id="298" r:id="rId26"/>
    <p:sldId id="264" r:id="rId27"/>
    <p:sldId id="271" r:id="rId28"/>
    <p:sldId id="278" r:id="rId29"/>
    <p:sldId id="265" r:id="rId30"/>
    <p:sldId id="281" r:id="rId31"/>
    <p:sldId id="280" r:id="rId32"/>
    <p:sldId id="294" r:id="rId33"/>
    <p:sldId id="288" r:id="rId34"/>
    <p:sldId id="270" r:id="rId35"/>
    <p:sldId id="277" r:id="rId36"/>
    <p:sldId id="295" r:id="rId37"/>
    <p:sldId id="291" r:id="rId3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Jauer" initials="PJ" lastIdx="1" clrIdx="0">
    <p:extLst>
      <p:ext uri="{19B8F6BF-5375-455C-9EA6-DF929625EA0E}">
        <p15:presenceInfo xmlns:p15="http://schemas.microsoft.com/office/powerpoint/2012/main" userId="cf1b4ee4819224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5A"/>
    <a:srgbClr val="780078"/>
    <a:srgbClr val="FFA809"/>
    <a:srgbClr val="333333"/>
    <a:srgbClr val="000000"/>
    <a:srgbClr val="FFFFFF"/>
    <a:srgbClr val="579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65521" autoAdjust="0"/>
  </p:normalViewPr>
  <p:slideViewPr>
    <p:cSldViewPr snapToGrid="0">
      <p:cViewPr varScale="1">
        <p:scale>
          <a:sx n="76" d="100"/>
          <a:sy n="76" d="100"/>
        </p:scale>
        <p:origin x="2838" y="96"/>
      </p:cViewPr>
      <p:guideLst/>
    </p:cSldViewPr>
  </p:slideViewPr>
  <p:outlineViewPr>
    <p:cViewPr>
      <p:scale>
        <a:sx n="33" d="100"/>
        <a:sy n="33" d="100"/>
      </p:scale>
      <p:origin x="0" y="-33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ED9AA-F379-4A1F-A114-F99B38CAC138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BCA77-FA73-4F21-9FB9-8B9CEFB4F4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538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AA66-D0BE-4519-A572-2F974A014D9E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D6FF2-A052-4D41-A26D-BF7137DEF5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59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colloquium</a:t>
            </a:r>
          </a:p>
          <a:p>
            <a:r>
              <a:rPr lang="en-US" dirty="0"/>
              <a:t>Title of my Bachelor thesis is …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734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 to Validate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Ramp leans on and is strapped to different levels of staircase railing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13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 Limit at deg : 0.9 m/s^2 )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( Slope limit at max accel (m/s^2): … deg 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111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CoG</a:t>
            </a:r>
            <a:r>
              <a:rPr lang="en-US"/>
              <a:t> must lie above edge  =&gt; orange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38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Frame </a:t>
            </a:r>
            <a:r>
              <a:rPr lang="en-US" dirty="0" err="1"/>
              <a:t>base_link</a:t>
            </a:r>
            <a:r>
              <a:rPr lang="en-US" dirty="0"/>
              <a:t>, geometric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 view, position exaggerated for visualization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617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Jackal differentially driven, skid steering</a:t>
            </a:r>
          </a:p>
          <a:p>
            <a:endParaRPr lang="en-US" dirty="0"/>
          </a:p>
          <a:p>
            <a:r>
              <a:rPr lang="en-US" dirty="0"/>
              <a:t>Expect: higher slope </a:t>
            </a:r>
            <a:r>
              <a:rPr lang="en-US" dirty="0">
                <a:sym typeface="Wingdings" panose="05000000000000000000" pitchFamily="2" charset="2"/>
              </a:rPr>
              <a:t>&lt;-&gt; higher slippage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799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correlation …</a:t>
            </a:r>
          </a:p>
          <a:p>
            <a:r>
              <a:rPr lang="en-US" dirty="0">
                <a:sym typeface="Wingdings" panose="05000000000000000000" pitchFamily="2" charset="2"/>
              </a:rPr>
              <a:t> won’t take slippage into account  for Jackal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980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Robot needs enough wheel torque to overcome gravity.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Motors need to be powerful to move the robot’s own weight.</a:t>
            </a:r>
          </a:p>
          <a:p>
            <a:endParaRPr lang="en-US" dirty="0"/>
          </a:p>
          <a:p>
            <a:r>
              <a:rPr lang="en-US" dirty="0"/>
              <a:t>T = r*P/v</a:t>
            </a:r>
          </a:p>
          <a:p>
            <a:endParaRPr lang="en-US" dirty="0"/>
          </a:p>
          <a:p>
            <a:r>
              <a:rPr lang="en-US" dirty="0"/>
              <a:t>( 500 Watt drive power ) which is large enough to control Jackal on any inclination.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69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Robot needs enough wheel torque to overcome gravity.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Motors need to be powerful to move the robot’s own weight.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( 500 Watt drive power ) which is large enough to control Jackal on any inclination.</a:t>
            </a:r>
          </a:p>
          <a:p>
            <a:endParaRPr lang="en-US" dirty="0"/>
          </a:p>
          <a:p>
            <a:r>
              <a:rPr lang="en-US" dirty="0"/>
              <a:t>TODO fig?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069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Vary: Edge height, Approach angle, (driving direction)</a:t>
            </a:r>
          </a:p>
          <a:p>
            <a:r>
              <a:rPr lang="en-US" dirty="0"/>
              <a:t>friction, wheel type of Jackal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844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 angle has a major impact of what edge height can be traversed.</a:t>
            </a:r>
          </a:p>
          <a:p>
            <a:endParaRPr lang="en-US" dirty="0"/>
          </a:p>
          <a:p>
            <a:r>
              <a:rPr lang="en-US" dirty="0"/>
              <a:t>( Edge limit: 3.0 cm (regardless of approach angle &amp; driving direction) 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26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out with …</a:t>
            </a:r>
          </a:p>
          <a:p>
            <a:r>
              <a:rPr lang="en-US" dirty="0"/>
              <a:t>Go into …</a:t>
            </a:r>
          </a:p>
          <a:p>
            <a:r>
              <a:rPr lang="en-US" dirty="0"/>
              <a:t>Look at …</a:t>
            </a:r>
          </a:p>
          <a:p>
            <a:r>
              <a:rPr lang="en-US" dirty="0"/>
              <a:t>Talk about …</a:t>
            </a:r>
          </a:p>
          <a:p>
            <a:r>
              <a:rPr lang="en-US" dirty="0"/>
              <a:t>Cover …</a:t>
            </a:r>
          </a:p>
          <a:p>
            <a:r>
              <a:rPr lang="en-US" dirty="0"/>
              <a:t>discuss …</a:t>
            </a:r>
          </a:p>
          <a:p>
            <a:r>
              <a:rPr lang="en-US" dirty="0"/>
              <a:t>Evaluate &amp; Compare</a:t>
            </a:r>
          </a:p>
          <a:p>
            <a:r>
              <a:rPr lang="en-US" dirty="0"/>
              <a:t>Finish with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376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431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Footprint: 37.559 cm square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411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configure filter chain in Compile Step, evaluate models</a:t>
            </a:r>
          </a:p>
          <a:p>
            <a:endParaRPr lang="en-US" dirty="0"/>
          </a:p>
          <a:p>
            <a:r>
              <a:rPr lang="en-US" dirty="0"/>
              <a:t>Control software includes path planner and controller to move robot along path</a:t>
            </a:r>
          </a:p>
          <a:p>
            <a:endParaRPr lang="en-US" dirty="0"/>
          </a:p>
          <a:p>
            <a:r>
              <a:rPr lang="en-US" dirty="0"/>
              <a:t>No feedback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can’t know how robot will move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Problem </a:t>
            </a:r>
            <a:r>
              <a:rPr lang="en-US" dirty="0" err="1">
                <a:sym typeface="Wingdings" panose="05000000000000000000" pitchFamily="2" charset="2"/>
              </a:rPr>
              <a:t>bc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traversability</a:t>
            </a:r>
            <a:r>
              <a:rPr lang="en-US" dirty="0">
                <a:sym typeface="Wingdings" panose="05000000000000000000" pitchFamily="2" charset="2"/>
              </a:rPr>
              <a:t> of slope depends on accel &amp; edge height that can be overcome depends on approach angle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[CLICK] Can’t know variables, Assume worst control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[CLICK] conservative obstacles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Restrictive map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627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Compile step: configure filter chain</a:t>
            </a:r>
          </a:p>
          <a:p>
            <a:endParaRPr lang="en-US" dirty="0"/>
          </a:p>
          <a:p>
            <a:r>
              <a:rPr lang="en-US" dirty="0"/>
              <a:t>Influence control limits </a:t>
            </a:r>
          </a:p>
          <a:p>
            <a:r>
              <a:rPr lang="en-US" dirty="0">
                <a:sym typeface="Wingdings" panose="05000000000000000000" pitchFamily="2" charset="2"/>
              </a:rPr>
              <a:t> [CLICK] assume best control </a:t>
            </a:r>
          </a:p>
          <a:p>
            <a:r>
              <a:rPr lang="en-US" dirty="0">
                <a:sym typeface="Wingdings" panose="05000000000000000000" pitchFamily="2" charset="2"/>
              </a:rPr>
              <a:t> [CLICK] Fundamental obstacles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476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 Mapping Package</a:t>
            </a:r>
          </a:p>
          <a:p>
            <a:r>
              <a:rPr lang="en-US" dirty="0"/>
              <a:t>Slope behavior</a:t>
            </a:r>
          </a:p>
          <a:p>
            <a:r>
              <a:rPr lang="en-US" dirty="0"/>
              <a:t>Edge behavior</a:t>
            </a:r>
          </a:p>
          <a:p>
            <a:r>
              <a:rPr lang="en-US" dirty="0"/>
              <a:t>Combination with Subsumption arbiter</a:t>
            </a:r>
          </a:p>
          <a:p>
            <a:r>
              <a:rPr lang="en-US" dirty="0"/>
              <a:t>Visualization, convert grid map layer to occupancy grid for which more tools exist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369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Why?: All Obstacle</a:t>
            </a:r>
          </a:p>
          <a:p>
            <a:r>
              <a:rPr lang="en-US" dirty="0"/>
              <a:t>(left) island; (back) double ramp; (between) our obstacles; types available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439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our elevation mapping:</a:t>
            </a:r>
          </a:p>
          <a:p>
            <a:r>
              <a:rPr lang="en-US" dirty="0"/>
              <a:t>(left) island; (back) double ramp; (between) our obstacles; (front) sensor errors</a:t>
            </a:r>
          </a:p>
          <a:p>
            <a:endParaRPr lang="en-US" dirty="0"/>
          </a:p>
          <a:p>
            <a:r>
              <a:rPr lang="en-US" dirty="0"/>
              <a:t>Move base: Part of ROS navigation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B-Spline path planner: Offline, because no ROS integration</a:t>
            </a:r>
          </a:p>
          <a:p>
            <a:r>
              <a:rPr lang="en-US" dirty="0" err="1"/>
              <a:t>Gmapping</a:t>
            </a:r>
            <a:r>
              <a:rPr lang="en-US" dirty="0"/>
              <a:t>: Standard, commonly used SLAM method for 2D cases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727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Island top right, where difference is especially visible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126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divided into polytopes</a:t>
            </a:r>
          </a:p>
          <a:p>
            <a:r>
              <a:rPr lang="en-US" dirty="0"/>
              <a:t>Asked find path around island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562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91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Use-cases with Need for navigation in uneven terrain</a:t>
            </a:r>
          </a:p>
          <a:p>
            <a:r>
              <a:rPr lang="en-US" dirty="0"/>
              <a:t>Ongoing KRIBL project  involving ROB institute:	move through crop fields</a:t>
            </a:r>
          </a:p>
          <a:p>
            <a:r>
              <a:rPr lang="en-US" dirty="0"/>
              <a:t>Space: 	not structured environment to drive in. Rover on mars stuck </a:t>
            </a:r>
            <a:r>
              <a:rPr lang="en-US" dirty="0">
                <a:sym typeface="Wingdings" panose="05000000000000000000" pitchFamily="2" charset="2"/>
              </a:rPr>
              <a:t> expensive mission fail, nobody there to physically fix situation</a:t>
            </a:r>
          </a:p>
          <a:p>
            <a:r>
              <a:rPr lang="en-US" dirty="0">
                <a:sym typeface="Wingdings" panose="05000000000000000000" pitchFamily="2" charset="2"/>
              </a:rPr>
              <a:t>Rescue robotics: 	</a:t>
            </a:r>
            <a:r>
              <a:rPr lang="en-US" dirty="0"/>
              <a:t>man-made structures destroyed after disaster. Navigate in ruins to aid victims &amp; emergency forces</a:t>
            </a:r>
          </a:p>
          <a:p>
            <a:r>
              <a:rPr lang="en-US" dirty="0">
                <a:sym typeface="Wingdings" panose="05000000000000000000" pitchFamily="2" charset="2"/>
              </a:rPr>
              <a:t> In common: robotic platform need to traverse unstructured environments safely</a:t>
            </a:r>
            <a:endParaRPr lang="en-US" dirty="0"/>
          </a:p>
          <a:p>
            <a:endParaRPr lang="en-US" dirty="0"/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traversability</a:t>
            </a:r>
            <a:r>
              <a:rPr lang="de-DE" dirty="0"/>
              <a:t> in </a:t>
            </a:r>
            <a:r>
              <a:rPr lang="de-DE" dirty="0" err="1"/>
              <a:t>uneven</a:t>
            </a:r>
            <a:r>
              <a:rPr lang="de-DE" dirty="0"/>
              <a:t> </a:t>
            </a:r>
            <a:r>
              <a:rPr lang="de-DE" dirty="0" err="1"/>
              <a:t>terrain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tailored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specific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robot</a:t>
            </a:r>
            <a:r>
              <a:rPr lang="de-DE" dirty="0">
                <a:sym typeface="Wingdings" panose="05000000000000000000" pitchFamily="2" charset="2"/>
              </a:rPr>
              <a:t> -&gt;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r</a:t>
            </a:r>
            <a:r>
              <a:rPr lang="en-US" dirty="0" err="1"/>
              <a:t>obot</a:t>
            </a:r>
            <a:r>
              <a:rPr lang="en-US" dirty="0"/>
              <a:t> specification affects </a:t>
            </a:r>
            <a:r>
              <a:rPr lang="en-US" dirty="0" err="1"/>
              <a:t>traversability</a:t>
            </a:r>
            <a:endParaRPr lang="en-US" dirty="0"/>
          </a:p>
          <a:p>
            <a:r>
              <a:rPr lang="en-US" dirty="0"/>
              <a:t>Save  Untraversable regions as obstacles </a:t>
            </a:r>
            <a:r>
              <a:rPr lang="en-US" dirty="0">
                <a:sym typeface="Wingdings" panose="05000000000000000000" pitchFamily="2" charset="2"/>
              </a:rPr>
              <a:t>in map  3</a:t>
            </a:r>
            <a:r>
              <a:rPr lang="en-US" baseline="30000" dirty="0">
                <a:sym typeface="Wingdings" panose="05000000000000000000" pitchFamily="2" charset="2"/>
              </a:rPr>
              <a:t>rd</a:t>
            </a:r>
            <a:r>
              <a:rPr lang="en-US" dirty="0">
                <a:sym typeface="Wingdings" panose="05000000000000000000" pitchFamily="2" charset="2"/>
              </a:rPr>
              <a:t> party software</a:t>
            </a:r>
          </a:p>
          <a:p>
            <a:r>
              <a:rPr lang="en-US" dirty="0">
                <a:sym typeface="Wingdings" panose="05000000000000000000" pitchFamily="2" charset="2"/>
              </a:rPr>
              <a:t>Embrace modularity. Want to make our method easy integrate.</a:t>
            </a:r>
          </a:p>
          <a:p>
            <a:r>
              <a:rPr lang="en-US" dirty="0">
                <a:sym typeface="Wingdings" panose="05000000000000000000" pitchFamily="2" charset="2"/>
              </a:rPr>
              <a:t>Expand … work in …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58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64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dirty="0" err="1">
                <a:sym typeface="Wingdings" panose="05000000000000000000" pitchFamily="2" charset="2"/>
              </a:rPr>
              <a:t>move_base</a:t>
            </a:r>
            <a:r>
              <a:rPr lang="en-US" dirty="0">
                <a:sym typeface="Wingdings" panose="05000000000000000000" pitchFamily="2" charset="2"/>
              </a:rPr>
              <a:t> to find  </a:t>
            </a:r>
            <a:r>
              <a:rPr lang="en-US" dirty="0"/>
              <a:t>Similar Path  around island in this map</a:t>
            </a:r>
          </a:p>
          <a:p>
            <a:r>
              <a:rPr lang="en-US" dirty="0"/>
              <a:t>Island not well represented in map </a:t>
            </a:r>
            <a:r>
              <a:rPr lang="en-US" dirty="0">
                <a:sym typeface="Wingdings" panose="05000000000000000000" pitchFamily="2" charset="2"/>
              </a:rPr>
              <a:t> path planner chooses straight line</a:t>
            </a:r>
            <a:endParaRPr lang="en-US" dirty="0"/>
          </a:p>
          <a:p>
            <a:r>
              <a:rPr lang="en-US" dirty="0"/>
              <a:t>Leads Jackal on Dangerous path, not suited for uneven environments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367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32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Traversability</a:t>
            </a:r>
            <a:r>
              <a:rPr lang="en-US" dirty="0"/>
              <a:t> in rough terrain</a:t>
            </a:r>
          </a:p>
          <a:p>
            <a:endParaRPr lang="en-US" dirty="0"/>
          </a:p>
          <a:p>
            <a:r>
              <a:rPr lang="en-US" dirty="0"/>
              <a:t>Contra partially overcome with control limiting approach:</a:t>
            </a:r>
          </a:p>
          <a:p>
            <a:r>
              <a:rPr lang="en-US" dirty="0"/>
              <a:t>No more assumptions about Acceleration and velocity. </a:t>
            </a:r>
          </a:p>
          <a:p>
            <a:r>
              <a:rPr lang="en-US" dirty="0"/>
              <a:t>But: Still worst case for orientation (edge approach angle; tipping direction)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2941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50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Jackal:</a:t>
            </a:r>
          </a:p>
          <a:p>
            <a:r>
              <a:rPr lang="en-US" dirty="0"/>
              <a:t>Why: -&gt; rugged, mobile platform </a:t>
            </a:r>
            <a:r>
              <a:rPr lang="en-US" dirty="0">
                <a:sym typeface="Wingdings" panose="05000000000000000000" pitchFamily="2" charset="2"/>
              </a:rPr>
              <a:t> optimal</a:t>
            </a:r>
            <a:endParaRPr lang="en-US" dirty="0"/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ZED </a:t>
            </a:r>
            <a:r>
              <a:rPr lang="en-US" dirty="0"/>
              <a:t>Stereo camera</a:t>
            </a:r>
            <a:r>
              <a:rPr lang="en-US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dirty="0"/>
              <a:t>Why: -&gt; already equipped, detailed point cloud(for small edges), (visual odometry)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372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Why: -&gt; modular, widespread, existing 3</a:t>
            </a:r>
            <a:r>
              <a:rPr lang="en-US" baseline="30000" dirty="0"/>
              <a:t>rd</a:t>
            </a:r>
            <a:r>
              <a:rPr lang="en-US" dirty="0"/>
              <a:t> party packages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56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Why: </a:t>
            </a:r>
          </a:p>
          <a:p>
            <a:r>
              <a:rPr lang="en-US" dirty="0"/>
              <a:t>-&gt; robot-centric, </a:t>
            </a:r>
          </a:p>
          <a:p>
            <a:r>
              <a:rPr lang="en-US" dirty="0"/>
              <a:t>-&gt; convenient data structure, multiple values per coordinate in the map</a:t>
            </a:r>
          </a:p>
          <a:p>
            <a:r>
              <a:rPr lang="en-US" dirty="0"/>
              <a:t>-&gt; easy processing with filter chain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01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Cannot anticipate all types of untraversable regions</a:t>
            </a:r>
          </a:p>
          <a:p>
            <a:r>
              <a:rPr lang="en-US" dirty="0"/>
              <a:t>Abstract feature to cover most</a:t>
            </a:r>
          </a:p>
          <a:p>
            <a:r>
              <a:rPr lang="en-US" dirty="0"/>
              <a:t>General properties: </a:t>
            </a:r>
          </a:p>
          <a:p>
            <a:r>
              <a:rPr lang="en-US" dirty="0"/>
              <a:t> - Slope (</a:t>
            </a:r>
            <a:r>
              <a:rPr lang="en-US" dirty="0">
                <a:effectLst/>
                <a:latin typeface="Arial" panose="020B0604020202020204" pitchFamily="34" charset="0"/>
              </a:rPr>
              <a:t>walls, hill, holes, …</a:t>
            </a:r>
            <a:r>
              <a:rPr lang="en-US" dirty="0"/>
              <a:t>)</a:t>
            </a:r>
          </a:p>
          <a:p>
            <a:r>
              <a:rPr lang="en-US" dirty="0"/>
              <a:t>    single variable: angle</a:t>
            </a:r>
          </a:p>
          <a:p>
            <a:r>
              <a:rPr lang="en-US" dirty="0"/>
              <a:t>    failure cases: …</a:t>
            </a:r>
          </a:p>
          <a:p>
            <a:r>
              <a:rPr lang="en-US" dirty="0"/>
              <a:t>    slope limit each </a:t>
            </a:r>
            <a:r>
              <a:rPr lang="en-US" dirty="0">
                <a:sym typeface="Wingdings" panose="05000000000000000000" pitchFamily="2" charset="2"/>
              </a:rPr>
              <a:t> minimum</a:t>
            </a:r>
            <a:endParaRPr lang="en-US" dirty="0"/>
          </a:p>
          <a:p>
            <a:r>
              <a:rPr lang="en-US" dirty="0"/>
              <a:t> - Edges (sidewalk curb, small rock)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    steep slope, consider height instead of inclination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Combine Features </a:t>
            </a:r>
            <a:r>
              <a:rPr lang="en-US" dirty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dirty="0"/>
              <a:t>Subsumption architecture</a:t>
            </a:r>
          </a:p>
          <a:p>
            <a:r>
              <a:rPr lang="en-US" dirty="0"/>
              <a:t>Regard Slope &amp; Edge as behaviors; both have threshold (angle, edge height, respectively) to classify region traversable or not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 - slope default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 - exception: small edge inhibits region being marked as </a:t>
            </a:r>
            <a:r>
              <a:rPr lang="de-DE" dirty="0" err="1"/>
              <a:t>obstacle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Slope traversable </a:t>
            </a:r>
            <a:r>
              <a:rPr lang="en-US" dirty="0">
                <a:sym typeface="Wingdings" panose="05000000000000000000" pitchFamily="2" charset="2"/>
              </a:rPr>
              <a:t> edge behavior not active. No steep slope means no edge</a:t>
            </a:r>
          </a:p>
          <a:p>
            <a:r>
              <a:rPr lang="en-US" dirty="0">
                <a:sym typeface="Wingdings" panose="05000000000000000000" pitchFamily="2" charset="2"/>
              </a:rPr>
              <a:t>Both Obstacle  Both agree; Edge does not inhibit slope</a:t>
            </a:r>
          </a:p>
          <a:p>
            <a:r>
              <a:rPr lang="en-US" dirty="0">
                <a:sym typeface="Wingdings" panose="05000000000000000000" pitchFamily="2" charset="2"/>
              </a:rPr>
              <a:t>Only slope obstacle  slope has false positive; Edge inhibits slope obstacle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6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Red: </a:t>
            </a:r>
            <a:r>
              <a:rPr lang="en-US" dirty="0" err="1"/>
              <a:t>CoG</a:t>
            </a:r>
            <a:endParaRPr lang="en-US" dirty="0"/>
          </a:p>
          <a:p>
            <a:r>
              <a:rPr lang="en-US" dirty="0"/>
              <a:t>Green: Critical tipping point, Hind contact points with ground</a:t>
            </a:r>
          </a:p>
          <a:p>
            <a:endParaRPr lang="en-US" dirty="0"/>
          </a:p>
          <a:p>
            <a:r>
              <a:rPr lang="en-US" dirty="0"/>
              <a:t>Static case (no accel): Gravity, slope angle effects </a:t>
            </a:r>
            <a:r>
              <a:rPr lang="en-US" dirty="0" err="1"/>
              <a:t>len</a:t>
            </a:r>
            <a:r>
              <a:rPr lang="en-US" dirty="0"/>
              <a:t> L, (lever arm of Force around tipping point)</a:t>
            </a:r>
          </a:p>
          <a:p>
            <a:r>
              <a:rPr lang="en-US" dirty="0"/>
              <a:t>Dynamic: Inertial force, tips robot accelerating uphill</a:t>
            </a:r>
          </a:p>
          <a:p>
            <a:r>
              <a:rPr lang="en-US" dirty="0"/>
              <a:t> ( simplified, Forces act at contact points with ground. Mass resists acceleration </a:t>
            </a:r>
            <a:r>
              <a:rPr lang="en-US" dirty="0">
                <a:sym typeface="Wingdings" panose="05000000000000000000" pitchFamily="2" charset="2"/>
              </a:rPr>
              <a:t> called inertia 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Both forces create moments around </a:t>
            </a:r>
            <a:r>
              <a:rPr lang="en-US" dirty="0"/>
              <a:t>point marked green. Equilibrium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D6FF2-A052-4D41-A26D-BF7137DEF5F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85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908050"/>
            <a:ext cx="9144000" cy="5762625"/>
          </a:xfrm>
          <a:prstGeom prst="rect">
            <a:avLst/>
          </a:prstGeom>
          <a:solidFill>
            <a:srgbClr val="004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0">
              <a:noFill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9" y="1709746"/>
            <a:ext cx="7886700" cy="2852737"/>
          </a:xfrm>
        </p:spPr>
        <p:txBody>
          <a:bodyPr anchor="b"/>
          <a:lstStyle>
            <a:lvl1pPr>
              <a:defRPr sz="4499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9" y="458947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FFFFFF">
                    <a:alpha val="75000"/>
                  </a:srgbClr>
                </a:solidFill>
              </a:defRPr>
            </a:lvl1pPr>
            <a:lvl2pPr marL="342854" indent="0">
              <a:buNone/>
              <a:defRPr sz="1500"/>
            </a:lvl2pPr>
            <a:lvl3pPr marL="685708" indent="0">
              <a:buNone/>
              <a:defRPr sz="1351"/>
            </a:lvl3pPr>
            <a:lvl4pPr marL="1028564" indent="0">
              <a:buNone/>
              <a:defRPr sz="1200"/>
            </a:lvl4pPr>
            <a:lvl5pPr marL="1371418" indent="0">
              <a:buNone/>
              <a:defRPr sz="1200"/>
            </a:lvl5pPr>
            <a:lvl6pPr marL="1714272" indent="0">
              <a:buNone/>
              <a:defRPr sz="1200"/>
            </a:lvl6pPr>
            <a:lvl7pPr marL="2057126" indent="0">
              <a:buNone/>
              <a:defRPr sz="1200"/>
            </a:lvl7pPr>
            <a:lvl8pPr marL="2399981" indent="0">
              <a:buNone/>
              <a:defRPr sz="1200"/>
            </a:lvl8pPr>
            <a:lvl9pPr marL="2742834" indent="0">
              <a:buNone/>
              <a:defRPr sz="12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908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9pPr>
          </a:lstStyle>
          <a:p>
            <a:pPr eaLnBrk="1" hangingPunct="1">
              <a:defRPr/>
            </a:pPr>
            <a:endParaRPr lang="de-DE" sz="1351"/>
          </a:p>
        </p:txBody>
      </p:sp>
      <p:sp>
        <p:nvSpPr>
          <p:cNvPr id="9" name="Rectangle 45"/>
          <p:cNvSpPr>
            <a:spLocks noChangeArrowheads="1"/>
          </p:cNvSpPr>
          <p:nvPr userDrawn="1"/>
        </p:nvSpPr>
        <p:spPr bwMode="auto">
          <a:xfrm flipV="1">
            <a:off x="0" y="6669088"/>
            <a:ext cx="9144000" cy="1889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9pPr>
          </a:lstStyle>
          <a:p>
            <a:pPr eaLnBrk="1" hangingPunct="1">
              <a:defRPr/>
            </a:pPr>
            <a:endParaRPr lang="de-DE" sz="1351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70"/>
            <a:ext cx="2925756" cy="88809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276290" y="6414441"/>
            <a:ext cx="1893374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de-DE" sz="900" b="0" kern="1300" spc="169" baseline="0" dirty="0">
                <a:solidFill>
                  <a:schemeClr val="bg1">
                    <a:alpha val="50000"/>
                  </a:schemeClr>
                </a:solidFill>
              </a:rPr>
              <a:t>IM FOCUS DAS LEBEN</a:t>
            </a:r>
          </a:p>
        </p:txBody>
      </p:sp>
    </p:spTree>
    <p:extLst>
      <p:ext uri="{BB962C8B-B14F-4D97-AF65-F5344CB8AC3E}">
        <p14:creationId xmlns:p14="http://schemas.microsoft.com/office/powerpoint/2010/main" val="47038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6786" y="2236621"/>
            <a:ext cx="8315325" cy="431550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73ED406-E63D-40C0-A1D9-ED72DFDF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t>16.02.2022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016C3F5-225A-4558-8F4D-BA91737C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 Thesis | Max-Ole von Waldow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0FDAF4D-EE94-4BE3-87F6-15871B1E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30">
                <a:solidFill>
                  <a:schemeClr val="bg1"/>
                </a:solidFill>
              </a:defRPr>
            </a:lvl1pPr>
          </a:lstStyle>
          <a:p>
            <a:fld id="{91D5F9F2-0E61-4E14-807B-B8258F93AEA4}" type="slidenum">
              <a:rPr lang="de-DE" smtClean="0"/>
              <a:pPr/>
              <a:t>‹Nr.›</a:t>
            </a:fld>
            <a:r>
              <a:rPr lang="de-DE" kern="1300" spc="170" dirty="0"/>
              <a:t>   |   IM FOCUS DAS LEBEN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35CC644-4E63-4A47-99A9-8132CFE76D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911781"/>
            <a:ext cx="4498257" cy="214320"/>
          </a:xfrm>
        </p:spPr>
        <p:txBody>
          <a:bodyPr/>
          <a:lstStyle>
            <a:lvl1pPr marL="0" indent="0" algn="r">
              <a:buNone/>
              <a:defRPr sz="900"/>
            </a:lvl1pPr>
          </a:lstStyle>
          <a:p>
            <a:pPr lvl="0"/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50519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D74855-82F8-4484-8C56-57E60602391C}" type="datetime1">
              <a:rPr lang="de-DE" smtClean="0"/>
              <a:t>16.02.2022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57203" y="2066253"/>
            <a:ext cx="4030978" cy="431550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2"/>
          </p:nvPr>
        </p:nvSpPr>
        <p:spPr>
          <a:xfrm>
            <a:off x="4671061" y="2066253"/>
            <a:ext cx="4101467" cy="431550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oliennummernplatzhalter 11">
            <a:extLst>
              <a:ext uri="{FF2B5EF4-FFF2-40B4-BE49-F238E27FC236}">
                <a16:creationId xmlns:a16="http://schemas.microsoft.com/office/drawing/2014/main" id="{8B82A5E1-7C6A-49A8-A1C7-6831B92644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810565" y="6669087"/>
            <a:ext cx="2333435" cy="188913"/>
          </a:xfrm>
        </p:spPr>
        <p:txBody>
          <a:bodyPr/>
          <a:lstStyle>
            <a:lvl1pPr>
              <a:defRPr sz="830">
                <a:solidFill>
                  <a:schemeClr val="bg1"/>
                </a:solidFill>
              </a:defRPr>
            </a:lvl1pPr>
          </a:lstStyle>
          <a:p>
            <a:fld id="{91D5F9F2-0E61-4E14-807B-B8258F93AEA4}" type="slidenum">
              <a:rPr lang="de-DE" smtClean="0"/>
              <a:pPr/>
              <a:t>‹Nr.›</a:t>
            </a:fld>
            <a:r>
              <a:rPr lang="de-DE" kern="1300" spc="170" dirty="0"/>
              <a:t>   |   IM FOCUS DAS LEBEN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78D7A384-315E-4EAA-8527-CF1A63A6A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911781"/>
            <a:ext cx="4498257" cy="214320"/>
          </a:xfrm>
        </p:spPr>
        <p:txBody>
          <a:bodyPr/>
          <a:lstStyle>
            <a:lvl1pPr marL="0" indent="0" algn="r">
              <a:buNone/>
              <a:defRPr sz="900"/>
            </a:lvl1pPr>
          </a:lstStyle>
          <a:p>
            <a:pPr lvl="0"/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74963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9111" y="2064121"/>
            <a:ext cx="4029070" cy="44095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B5A"/>
                </a:solidFill>
              </a:defRPr>
            </a:lvl1pPr>
            <a:lvl2pPr marL="342854" indent="0">
              <a:buNone/>
              <a:defRPr sz="1500" b="1"/>
            </a:lvl2pPr>
            <a:lvl3pPr marL="685708" indent="0">
              <a:buNone/>
              <a:defRPr sz="1351" b="1"/>
            </a:lvl3pPr>
            <a:lvl4pPr marL="1028564" indent="0">
              <a:buNone/>
              <a:defRPr sz="1200" b="1"/>
            </a:lvl4pPr>
            <a:lvl5pPr marL="1371418" indent="0">
              <a:buNone/>
              <a:defRPr sz="1200" b="1"/>
            </a:lvl5pPr>
            <a:lvl6pPr marL="1714272" indent="0">
              <a:buNone/>
              <a:defRPr sz="1200" b="1"/>
            </a:lvl6pPr>
            <a:lvl7pPr marL="2057126" indent="0">
              <a:buNone/>
              <a:defRPr sz="1200" b="1"/>
            </a:lvl7pPr>
            <a:lvl8pPr marL="2399981" indent="0">
              <a:buNone/>
              <a:defRPr sz="1200" b="1"/>
            </a:lvl8pPr>
            <a:lvl9pPr marL="2742834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85987" y="2064120"/>
            <a:ext cx="4086540" cy="440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B5A"/>
                </a:solidFill>
              </a:defRPr>
            </a:lvl1pPr>
            <a:lvl2pPr marL="342854" indent="0">
              <a:buNone/>
              <a:defRPr sz="1500" b="1"/>
            </a:lvl2pPr>
            <a:lvl3pPr marL="685708" indent="0">
              <a:buNone/>
              <a:defRPr sz="1351" b="1"/>
            </a:lvl3pPr>
            <a:lvl4pPr marL="1028564" indent="0">
              <a:buNone/>
              <a:defRPr sz="1200" b="1"/>
            </a:lvl4pPr>
            <a:lvl5pPr marL="1371418" indent="0">
              <a:buNone/>
              <a:defRPr sz="1200" b="1"/>
            </a:lvl5pPr>
            <a:lvl6pPr marL="1714272" indent="0">
              <a:buNone/>
              <a:defRPr sz="1200" b="1"/>
            </a:lvl6pPr>
            <a:lvl7pPr marL="2057126" indent="0">
              <a:buNone/>
              <a:defRPr sz="1200" b="1"/>
            </a:lvl7pPr>
            <a:lvl8pPr marL="2399981" indent="0">
              <a:buNone/>
              <a:defRPr sz="1200" b="1"/>
            </a:lvl8pPr>
            <a:lvl9pPr marL="2742834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A3753C-11FB-438F-918B-3079BCFD97E5}" type="datetime1">
              <a:rPr lang="de-DE" smtClean="0"/>
              <a:t>16.02.2022</a:t>
            </a:fld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2" y="1323071"/>
            <a:ext cx="8315325" cy="535958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3"/>
          </p:nvPr>
        </p:nvSpPr>
        <p:spPr>
          <a:xfrm>
            <a:off x="457203" y="2577021"/>
            <a:ext cx="4030978" cy="3804737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4"/>
          </p:nvPr>
        </p:nvSpPr>
        <p:spPr>
          <a:xfrm>
            <a:off x="4671061" y="2577021"/>
            <a:ext cx="4101467" cy="38047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8A79109-A2A2-4787-AEB9-09D59E3A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565" y="6669087"/>
            <a:ext cx="2333435" cy="188913"/>
          </a:xfrm>
        </p:spPr>
        <p:txBody>
          <a:bodyPr/>
          <a:lstStyle>
            <a:lvl1pPr>
              <a:defRPr sz="830">
                <a:solidFill>
                  <a:schemeClr val="bg1"/>
                </a:solidFill>
              </a:defRPr>
            </a:lvl1pPr>
          </a:lstStyle>
          <a:p>
            <a:fld id="{91D5F9F2-0E61-4E14-807B-B8258F93AEA4}" type="slidenum">
              <a:rPr lang="de-DE" smtClean="0"/>
              <a:pPr/>
              <a:t>‹Nr.›</a:t>
            </a:fld>
            <a:r>
              <a:rPr lang="de-DE" kern="1300" spc="170" dirty="0"/>
              <a:t>   |   IM FOCUS DAS LEBEN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88B7114-D048-442C-843A-68916DE8B6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911781"/>
            <a:ext cx="4498257" cy="214320"/>
          </a:xfrm>
        </p:spPr>
        <p:txBody>
          <a:bodyPr/>
          <a:lstStyle>
            <a:lvl1pPr marL="0" indent="0" algn="r">
              <a:buNone/>
              <a:defRPr sz="900"/>
            </a:lvl1pPr>
          </a:lstStyle>
          <a:p>
            <a:pPr lvl="0"/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33705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A5309D-A0A0-49FC-AB4B-FA898F5AA763}" type="datetime1">
              <a:rPr lang="de-DE" smtClean="0"/>
              <a:t>16.02.2022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8" name="Foliennummernplatzhalter 11">
            <a:extLst>
              <a:ext uri="{FF2B5EF4-FFF2-40B4-BE49-F238E27FC236}">
                <a16:creationId xmlns:a16="http://schemas.microsoft.com/office/drawing/2014/main" id="{09F916AA-ACE0-4256-9568-BA141916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565" y="6669087"/>
            <a:ext cx="2333435" cy="188913"/>
          </a:xfrm>
        </p:spPr>
        <p:txBody>
          <a:bodyPr/>
          <a:lstStyle>
            <a:lvl1pPr>
              <a:defRPr sz="830">
                <a:solidFill>
                  <a:schemeClr val="bg1"/>
                </a:solidFill>
              </a:defRPr>
            </a:lvl1pPr>
          </a:lstStyle>
          <a:p>
            <a:fld id="{91D5F9F2-0E61-4E14-807B-B8258F93AEA4}" type="slidenum">
              <a:rPr lang="de-DE" smtClean="0"/>
              <a:pPr/>
              <a:t>‹Nr.›</a:t>
            </a:fld>
            <a:r>
              <a:rPr lang="de-DE" kern="1300" spc="170" dirty="0"/>
              <a:t>   |   IM FOCUS DAS LEBEN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2623C92A-8207-4D80-82A3-3CD072DA24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911781"/>
            <a:ext cx="4498257" cy="214320"/>
          </a:xfrm>
        </p:spPr>
        <p:txBody>
          <a:bodyPr/>
          <a:lstStyle>
            <a:lvl1pPr marL="0" indent="0" algn="r">
              <a:buNone/>
              <a:defRPr sz="900"/>
            </a:lvl1pPr>
          </a:lstStyle>
          <a:p>
            <a:pPr lvl="0"/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38308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E74E85-B98F-4BEE-B492-E155B06D6128}" type="datetime1">
              <a:rPr lang="de-DE" smtClean="0"/>
              <a:t>16.02.2022</a:t>
            </a:fld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7" name="Foliennummernplatzhalter 11">
            <a:extLst>
              <a:ext uri="{FF2B5EF4-FFF2-40B4-BE49-F238E27FC236}">
                <a16:creationId xmlns:a16="http://schemas.microsoft.com/office/drawing/2014/main" id="{88D323C5-6100-4B29-A038-995D0B92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565" y="6669087"/>
            <a:ext cx="2333435" cy="188913"/>
          </a:xfrm>
        </p:spPr>
        <p:txBody>
          <a:bodyPr/>
          <a:lstStyle>
            <a:lvl1pPr>
              <a:defRPr sz="830">
                <a:solidFill>
                  <a:schemeClr val="bg1"/>
                </a:solidFill>
              </a:defRPr>
            </a:lvl1pPr>
          </a:lstStyle>
          <a:p>
            <a:fld id="{91D5F9F2-0E61-4E14-807B-B8258F93AEA4}" type="slidenum">
              <a:rPr lang="de-DE" smtClean="0"/>
              <a:pPr/>
              <a:t>‹Nr.›</a:t>
            </a:fld>
            <a:r>
              <a:rPr lang="de-DE" kern="1300" spc="170" dirty="0"/>
              <a:t>   |   IM FOCUS DAS LEBEN</a:t>
            </a:r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8F7941B4-0FF1-49CF-958A-20EC57D6DE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911781"/>
            <a:ext cx="4498257" cy="214320"/>
          </a:xfrm>
        </p:spPr>
        <p:txBody>
          <a:bodyPr/>
          <a:lstStyle>
            <a:lvl1pPr marL="0" indent="0" algn="r">
              <a:buNone/>
              <a:defRPr sz="900"/>
            </a:lvl1pPr>
          </a:lstStyle>
          <a:p>
            <a:pPr lvl="0"/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12948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97" y="2064119"/>
            <a:ext cx="4629151" cy="431763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A2435-6061-42A5-8D2E-9A99981F3918}" type="datetime1">
              <a:rPr lang="de-DE" smtClean="0"/>
              <a:t>16.02.2022</a:t>
            </a:fld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11" name="Textplatzhalter 2"/>
          <p:cNvSpPr>
            <a:spLocks noGrp="1"/>
          </p:cNvSpPr>
          <p:nvPr>
            <p:ph type="body" idx="12"/>
          </p:nvPr>
        </p:nvSpPr>
        <p:spPr>
          <a:xfrm>
            <a:off x="459111" y="2064121"/>
            <a:ext cx="3305513" cy="44095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B5A"/>
                </a:solidFill>
              </a:defRPr>
            </a:lvl1pPr>
            <a:lvl2pPr marL="342854" indent="0">
              <a:buNone/>
              <a:defRPr sz="1500" b="1"/>
            </a:lvl2pPr>
            <a:lvl3pPr marL="685708" indent="0">
              <a:buNone/>
              <a:defRPr sz="1351" b="1"/>
            </a:lvl3pPr>
            <a:lvl4pPr marL="1028564" indent="0">
              <a:buNone/>
              <a:defRPr sz="1200" b="1"/>
            </a:lvl4pPr>
            <a:lvl5pPr marL="1371418" indent="0">
              <a:buNone/>
              <a:defRPr sz="1200" b="1"/>
            </a:lvl5pPr>
            <a:lvl6pPr marL="1714272" indent="0">
              <a:buNone/>
              <a:defRPr sz="1200" b="1"/>
            </a:lvl6pPr>
            <a:lvl7pPr marL="2057126" indent="0">
              <a:buNone/>
              <a:defRPr sz="1200" b="1"/>
            </a:lvl7pPr>
            <a:lvl8pPr marL="2399981" indent="0">
              <a:buNone/>
              <a:defRPr sz="1200" b="1"/>
            </a:lvl8pPr>
            <a:lvl9pPr marL="2742834" indent="0">
              <a:buNone/>
              <a:defRPr sz="1200" b="1"/>
            </a:lvl9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3"/>
          </p:nvPr>
        </p:nvSpPr>
        <p:spPr>
          <a:xfrm>
            <a:off x="457203" y="2577021"/>
            <a:ext cx="3307078" cy="3804737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2" y="1323071"/>
            <a:ext cx="8315325" cy="535958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10B649B4-7FE7-4841-8690-706679EE01B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810565" y="6669087"/>
            <a:ext cx="2333435" cy="188913"/>
          </a:xfrm>
        </p:spPr>
        <p:txBody>
          <a:bodyPr/>
          <a:lstStyle>
            <a:lvl1pPr>
              <a:defRPr sz="830">
                <a:solidFill>
                  <a:schemeClr val="bg1"/>
                </a:solidFill>
              </a:defRPr>
            </a:lvl1pPr>
          </a:lstStyle>
          <a:p>
            <a:fld id="{91D5F9F2-0E61-4E14-807B-B8258F93AEA4}" type="slidenum">
              <a:rPr lang="de-DE" smtClean="0"/>
              <a:pPr/>
              <a:t>‹Nr.›</a:t>
            </a:fld>
            <a:r>
              <a:rPr lang="de-DE" kern="1300" spc="170" dirty="0"/>
              <a:t>   |   IM FOCUS DAS LEBEN</a:t>
            </a:r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E260FAE4-2533-4929-B04D-F7F9DA2013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911781"/>
            <a:ext cx="4498257" cy="214320"/>
          </a:xfrm>
        </p:spPr>
        <p:txBody>
          <a:bodyPr/>
          <a:lstStyle>
            <a:lvl1pPr marL="0" indent="0" algn="r">
              <a:buNone/>
              <a:defRPr sz="900"/>
            </a:lvl1pPr>
          </a:lstStyle>
          <a:p>
            <a:pPr lvl="0"/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31966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5"/>
          <p:cNvSpPr>
            <a:spLocks noChangeArrowheads="1"/>
          </p:cNvSpPr>
          <p:nvPr userDrawn="1"/>
        </p:nvSpPr>
        <p:spPr bwMode="auto">
          <a:xfrm flipV="1">
            <a:off x="0" y="6669088"/>
            <a:ext cx="9144000" cy="188912"/>
          </a:xfrm>
          <a:prstGeom prst="rect">
            <a:avLst/>
          </a:prstGeom>
          <a:solidFill>
            <a:srgbClr val="004B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9pPr>
          </a:lstStyle>
          <a:p>
            <a:pPr eaLnBrk="1" hangingPunct="1">
              <a:defRPr/>
            </a:pPr>
            <a:endParaRPr lang="de-DE" sz="1351"/>
          </a:p>
        </p:txBody>
      </p:sp>
      <p:sp>
        <p:nvSpPr>
          <p:cNvPr id="1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908050"/>
          </a:xfrm>
          <a:prstGeom prst="rect">
            <a:avLst/>
          </a:prstGeom>
          <a:solidFill>
            <a:srgbClr val="004B5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9pPr>
          </a:lstStyle>
          <a:p>
            <a:pPr eaLnBrk="1" hangingPunct="1">
              <a:defRPr/>
            </a:pPr>
            <a:endParaRPr lang="de-DE" sz="1351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70"/>
            <a:ext cx="2925756" cy="888099"/>
          </a:xfrm>
          <a:prstGeom prst="rect">
            <a:avLst/>
          </a:prstGeom>
        </p:spPr>
      </p:pic>
      <p:sp>
        <p:nvSpPr>
          <p:cNvPr id="1028" name="Text Box 56"/>
          <p:cNvSpPr txBox="1">
            <a:spLocks noChangeArrowheads="1"/>
          </p:cNvSpPr>
          <p:nvPr/>
        </p:nvSpPr>
        <p:spPr bwMode="auto">
          <a:xfrm>
            <a:off x="3541222" y="700302"/>
            <a:ext cx="5524154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900" dirty="0" err="1">
                <a:solidFill>
                  <a:schemeClr val="bg1"/>
                </a:solidFill>
              </a:rPr>
              <a:t>Traversability</a:t>
            </a:r>
            <a:r>
              <a:rPr lang="en-US" sz="900" dirty="0">
                <a:solidFill>
                  <a:schemeClr val="bg1"/>
                </a:solidFill>
              </a:rPr>
              <a:t> and Mapping of Obstacles in Uneven Terrain Based on a Robot’s Design</a:t>
            </a:r>
            <a:endParaRPr lang="de-DE" sz="900" dirty="0">
              <a:solidFill>
                <a:schemeClr val="bg1"/>
              </a:solidFill>
            </a:endParaRP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6722" y="6666129"/>
            <a:ext cx="900523" cy="18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825">
                <a:solidFill>
                  <a:schemeClr val="bg1"/>
                </a:solidFill>
              </a:defRPr>
            </a:lvl1pPr>
          </a:lstStyle>
          <a:p>
            <a:fld id="{70740E7F-AEFE-4F8D-A550-950668E02872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70618" y="6669087"/>
            <a:ext cx="5036574" cy="18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825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Bachelor Thesis | Max-Ole von Waldow</a:t>
            </a:r>
          </a:p>
        </p:txBody>
      </p:sp>
      <p:sp>
        <p:nvSpPr>
          <p:cNvPr id="1033" name="Rectangle 57"/>
          <p:cNvSpPr>
            <a:spLocks noGrp="1" noChangeArrowheads="1"/>
          </p:cNvSpPr>
          <p:nvPr>
            <p:ph type="title"/>
          </p:nvPr>
        </p:nvSpPr>
        <p:spPr bwMode="auto">
          <a:xfrm>
            <a:off x="457202" y="1323071"/>
            <a:ext cx="8315325" cy="53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10565" y="6669087"/>
            <a:ext cx="2333435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30" kern="1300" spc="170" baseline="0">
                <a:solidFill>
                  <a:schemeClr val="bg1"/>
                </a:solidFill>
              </a:defRPr>
            </a:lvl1pPr>
          </a:lstStyle>
          <a:p>
            <a:fld id="{91D5F9F2-0E61-4E14-807B-B8258F93AEA4}" type="slidenum">
              <a:rPr lang="de-DE" smtClean="0"/>
              <a:pPr/>
              <a:t>‹Nr.›</a:t>
            </a:fld>
            <a:r>
              <a:rPr lang="de-DE" dirty="0"/>
              <a:t>   |   IM FOCUS DAS LEBEN</a:t>
            </a:r>
          </a:p>
        </p:txBody>
      </p:sp>
      <p:sp>
        <p:nvSpPr>
          <p:cNvPr id="1034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2" y="2066253"/>
            <a:ext cx="8315325" cy="431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2442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Myriad Pro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Myriad Pro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Myriad Pro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Myriad Pro" pitchFamily="34" charset="0"/>
        </a:defRPr>
      </a:lvl5pPr>
      <a:lvl6pPr marL="342854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Myriad Pro" pitchFamily="34" charset="0"/>
        </a:defRPr>
      </a:lvl6pPr>
      <a:lvl7pPr marL="685708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Myriad Pro" pitchFamily="34" charset="0"/>
        </a:defRPr>
      </a:lvl7pPr>
      <a:lvl8pPr marL="1028564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Myriad Pro" pitchFamily="34" charset="0"/>
        </a:defRPr>
      </a:lvl8pPr>
      <a:lvl9pPr marL="1371418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Myriad Pro" pitchFamily="34" charset="0"/>
        </a:defRPr>
      </a:lvl9pPr>
    </p:titleStyle>
    <p:bodyStyle>
      <a:lvl1pPr marL="255979" indent="-255979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6009" indent="-213117" algn="l" rtl="0" eaLnBrk="1" fontAlgn="base" hangingPunct="1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6039" indent="-170256" algn="l" rtl="0" eaLnBrk="1" fontAlgn="base" hangingPunct="1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930" indent="-170256" algn="l" rtl="0" eaLnBrk="1" fontAlgn="base" hangingPunct="1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821" indent="-170256" algn="l" rtl="0" eaLnBrk="1" fontAlgn="base" hangingPunct="1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00" indent="-171428" algn="l" defTabSz="6857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554" indent="-171428" algn="l" defTabSz="6857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409" indent="-171428" algn="l" defTabSz="6857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262" indent="-171428" algn="l" defTabSz="6857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0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54" algn="l" defTabSz="68570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08" algn="l" defTabSz="68570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564" algn="l" defTabSz="68570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18" algn="l" defTabSz="68570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272" algn="l" defTabSz="68570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126" algn="l" defTabSz="68570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399981" algn="l" defTabSz="68570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834" algn="l" defTabSz="68570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14.png"/><Relationship Id="rId2" Type="http://schemas.microsoft.com/office/2007/relationships/media" Target="../media/media2.mp4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5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11" Type="http://schemas.openxmlformats.org/officeDocument/2006/relationships/image" Target="../media/image100.png"/><Relationship Id="rId5" Type="http://schemas.openxmlformats.org/officeDocument/2006/relationships/image" Target="../media/image8.png"/><Relationship Id="rId10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52B49-F8CB-4E4C-917D-E15D5E92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Traversability</a:t>
            </a:r>
            <a:r>
              <a:rPr lang="en-US" sz="4400" dirty="0"/>
              <a:t> and Mapping of Obstacles in Uneven Terrain</a:t>
            </a:r>
            <a:br>
              <a:rPr lang="en-US" sz="4400" dirty="0"/>
            </a:br>
            <a:r>
              <a:rPr lang="en-US" sz="4400" dirty="0"/>
              <a:t>Based on a Robot’s Design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160235-786B-42B2-B85C-E36B2E913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Bachelor Thesis </a:t>
            </a:r>
            <a:r>
              <a:rPr lang="de-DE" err="1"/>
              <a:t>by</a:t>
            </a:r>
            <a:r>
              <a:rPr lang="de-DE"/>
              <a:t> Max-Ole von Waldow</a:t>
            </a:r>
          </a:p>
          <a:p>
            <a:r>
              <a:rPr lang="en-US"/>
              <a:t>Supervised by Dr. Ngoc </a:t>
            </a:r>
            <a:r>
              <a:rPr lang="en-US" err="1"/>
              <a:t>Thinh</a:t>
            </a:r>
            <a:r>
              <a:rPr lang="en-US"/>
              <a:t> Nguyen and </a:t>
            </a:r>
            <a:r>
              <a:rPr lang="de-DE">
                <a:effectLst/>
                <a:latin typeface="Arial" panose="020B0604020202020204" pitchFamily="34" charset="0"/>
              </a:rPr>
              <a:t>Prof. Dr. Georg Schildbach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55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9D8CC1-C9FF-4FA4-9519-B607778CE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74E85-B98F-4BEE-B492-E155B06D6128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388965-7A48-4B1E-8F1B-EBE6C135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7212C9-B0F6-4BC1-B31C-5477701E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10</a:t>
            </a:fld>
            <a:r>
              <a:rPr lang="de-DE" dirty="0"/>
              <a:t>   |   IM FOCUS DAS LEBEN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B47BC0B-C5B1-49D6-919D-FB8DC6D9C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78F3BE7-FFFD-4605-9FFD-0C60108ED51B}"/>
                  </a:ext>
                </a:extLst>
              </p:cNvPr>
              <p:cNvSpPr txBox="1"/>
              <p:nvPr/>
            </p:nvSpPr>
            <p:spPr>
              <a:xfrm>
                <a:off x="815924" y="5530369"/>
                <a:ext cx="3524298" cy="739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Video: 	Slope angle: 	35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°</a:t>
                </a:r>
                <a:endParaRPr lang="en-US" dirty="0"/>
              </a:p>
              <a:p>
                <a:r>
                  <a:rPr lang="en-US" dirty="0"/>
                  <a:t>	Acceleration: 	0.2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78F3BE7-FFFD-4605-9FFD-0C60108ED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24" y="5530369"/>
                <a:ext cx="3524298" cy="739946"/>
              </a:xfrm>
              <a:prstGeom prst="rect">
                <a:avLst/>
              </a:prstGeom>
              <a:blipFill>
                <a:blip r:embed="rId6"/>
                <a:stretch>
                  <a:fillRect l="-1557" t="-4098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F3A7E19B-681F-4141-BCFF-AE00C1A5E6BC}"/>
              </a:ext>
            </a:extLst>
          </p:cNvPr>
          <p:cNvSpPr txBox="1"/>
          <p:nvPr/>
        </p:nvSpPr>
        <p:spPr>
          <a:xfrm>
            <a:off x="5961382" y="580736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</p:txBody>
      </p:sp>
      <p:pic>
        <p:nvPicPr>
          <p:cNvPr id="5" name="tipping_0.2_accel_VID_20211027_165521">
            <a:hlinkClick r:id="" action="ppaction://media"/>
            <a:extLst>
              <a:ext uri="{FF2B5EF4-FFF2-40B4-BE49-F238E27FC236}">
                <a16:creationId xmlns:a16="http://schemas.microsoft.com/office/drawing/2014/main" id="{BE8430F0-D1DB-4E01-9BE2-45EDAA16861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8919" y="1306642"/>
            <a:ext cx="7546162" cy="4244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60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9D8CC1-C9FF-4FA4-9519-B607778CE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74E85-B98F-4BEE-B492-E155B06D6128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388965-7A48-4B1E-8F1B-EBE6C135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7212C9-B0F6-4BC1-B31C-5477701E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11</a:t>
            </a:fld>
            <a:r>
              <a:rPr lang="de-DE"/>
              <a:t>   |   IM FOCUS DAS LEBEN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71FA5EB-F1EA-497D-BD30-BEB61CC536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78F3BE7-FFFD-4605-9FFD-0C60108ED51B}"/>
                  </a:ext>
                </a:extLst>
              </p:cNvPr>
              <p:cNvSpPr txBox="1"/>
              <p:nvPr/>
            </p:nvSpPr>
            <p:spPr>
              <a:xfrm>
                <a:off x="815924" y="5530369"/>
                <a:ext cx="3524298" cy="739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Video: 	Slope angle: 	35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°</a:t>
                </a:r>
                <a:endParaRPr lang="en-US" dirty="0"/>
              </a:p>
              <a:p>
                <a:r>
                  <a:rPr lang="en-US" dirty="0"/>
                  <a:t>	Acceleration: 	1.0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D78F3BE7-FFFD-4605-9FFD-0C60108ED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24" y="5530369"/>
                <a:ext cx="3524298" cy="739946"/>
              </a:xfrm>
              <a:prstGeom prst="rect">
                <a:avLst/>
              </a:prstGeom>
              <a:blipFill>
                <a:blip r:embed="rId6"/>
                <a:stretch>
                  <a:fillRect l="-1557" t="-4098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F3A7E19B-681F-4141-BCFF-AE00C1A5E6BC}"/>
              </a:ext>
            </a:extLst>
          </p:cNvPr>
          <p:cNvSpPr txBox="1"/>
          <p:nvPr/>
        </p:nvSpPr>
        <p:spPr>
          <a:xfrm>
            <a:off x="5961384" y="5807368"/>
            <a:ext cx="113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Failure</a:t>
            </a:r>
            <a:endParaRPr lang="en-US" dirty="0"/>
          </a:p>
        </p:txBody>
      </p:sp>
      <p:pic>
        <p:nvPicPr>
          <p:cNvPr id="8" name="tipping_0.95or1.0_accel_video5460673891749859295">
            <a:hlinkClick r:id="" action="ppaction://media"/>
            <a:extLst>
              <a:ext uri="{FF2B5EF4-FFF2-40B4-BE49-F238E27FC236}">
                <a16:creationId xmlns:a16="http://schemas.microsoft.com/office/drawing/2014/main" id="{F288EA7D-7363-4653-8E1E-8989B2B3FFD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8919" y="1306642"/>
            <a:ext cx="7546162" cy="4244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311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2AEF9-7DB1-41E9-8CCA-32AC69D0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Slopes - Tipping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A6A56D-DC7D-484A-AABF-C0C13683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04847-CEE5-4919-880E-1A80C0F9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D4340B5-63C5-4CA9-B307-3639E356A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Center of Gravity (</a:t>
            </a:r>
            <a:r>
              <a:rPr lang="en-US" dirty="0" err="1"/>
              <a:t>CoG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Balance Jackal above edge</a:t>
            </a:r>
          </a:p>
          <a:p>
            <a:pPr lvl="1"/>
            <a:r>
              <a:rPr lang="en-US" dirty="0" err="1"/>
              <a:t>CoG</a:t>
            </a:r>
            <a:r>
              <a:rPr lang="en-US" dirty="0"/>
              <a:t> must lie above edge in plane (orange)</a:t>
            </a:r>
          </a:p>
          <a:p>
            <a:pPr lvl="1"/>
            <a:r>
              <a:rPr lang="en-US" dirty="0"/>
              <a:t>Define plane through angle with law of cosines (blue)</a:t>
            </a:r>
          </a:p>
          <a:p>
            <a:pPr lvl="1"/>
            <a:endParaRPr lang="en-US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667AA456-E3AA-4D6A-8CDC-B8A9C66C86A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208F46-7437-4E04-AAF0-89506CA4F0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12</a:t>
            </a:fld>
            <a:r>
              <a:rPr lang="de-DE"/>
              <a:t>   |   IM FOCUS DAS LEBEN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AD54D392-1DCE-4D02-9FE2-A2747AC86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pic>
        <p:nvPicPr>
          <p:cNvPr id="8" name="Grafik 7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827C8FF1-36A8-48BC-8C83-2CC14C83C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r="1860" b="2"/>
          <a:stretch/>
        </p:blipFill>
        <p:spPr>
          <a:xfrm>
            <a:off x="4671062" y="2066253"/>
            <a:ext cx="4101467" cy="43155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163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2AEF9-7DB1-41E9-8CCA-32AC69D0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Slopes - </a:t>
            </a:r>
            <a:r>
              <a:rPr lang="de-DE" dirty="0"/>
              <a:t>Tipping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A6A56D-DC7D-484A-AABF-C0C13683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04847-CEE5-4919-880E-1A80C0F9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3D4340B5-63C5-4CA9-B307-3639E356AB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 Center of Gravity (</a:t>
                </a:r>
                <a:r>
                  <a:rPr lang="en-US" dirty="0" err="1"/>
                  <a:t>CoG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Balance Jackal above edge</a:t>
                </a:r>
              </a:p>
              <a:p>
                <a:pPr lvl="1"/>
                <a:r>
                  <a:rPr lang="en-US" dirty="0" err="1"/>
                  <a:t>CoG</a:t>
                </a:r>
                <a:r>
                  <a:rPr lang="en-US" dirty="0"/>
                  <a:t> must lie above edge in plane (orange)</a:t>
                </a:r>
              </a:p>
              <a:p>
                <a:pPr lvl="1"/>
                <a:r>
                  <a:rPr lang="en-US" dirty="0"/>
                  <a:t>Define plane through angle with law of cosines (blue)</a:t>
                </a:r>
              </a:p>
              <a:p>
                <a:pPr lvl="1"/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CoG</a:t>
                </a:r>
                <a:r>
                  <a:rPr lang="en-US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a:rPr lang="de-DE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0.0109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m</m:t>
                              </m:r>
                            </m:e>
                          </m:mr>
                          <m:m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−0.0033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m</m:t>
                              </m:r>
                            </m:e>
                          </m:mr>
                          <m:m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0.1072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m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3D4340B5-63C5-4CA9-B307-3639E356AB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44" t="-2119" r="-4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208F46-7437-4E04-AAF0-89506CA4F0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13</a:t>
            </a:fld>
            <a:r>
              <a:rPr lang="de-DE"/>
              <a:t>   |   IM FOCUS DAS LEBEN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E3621150-B4F3-41E3-970E-CFDA5A9863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pic>
        <p:nvPicPr>
          <p:cNvPr id="7" name="Grafik 6" descr="Ein Bild, das drinnen, gefliest enthält.&#10;&#10;Automatisch generierte Beschreibung">
            <a:extLst>
              <a:ext uri="{FF2B5EF4-FFF2-40B4-BE49-F238E27FC236}">
                <a16:creationId xmlns:a16="http://schemas.microsoft.com/office/drawing/2014/main" id="{CED4D248-DB73-4C8F-9BF6-CDC77972A4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 t="5555" r="23817" b="10269"/>
          <a:stretch/>
        </p:blipFill>
        <p:spPr>
          <a:xfrm rot="16200000">
            <a:off x="4564043" y="2521949"/>
            <a:ext cx="4315505" cy="3404113"/>
          </a:xfrm>
          <a:prstGeom prst="rect">
            <a:avLst/>
          </a:prstGeom>
          <a:noFill/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F647BF3-DE73-48C3-AE13-001A6BE35C84}"/>
              </a:ext>
            </a:extLst>
          </p:cNvPr>
          <p:cNvGrpSpPr/>
          <p:nvPr/>
        </p:nvGrpSpPr>
        <p:grpSpPr>
          <a:xfrm>
            <a:off x="5019736" y="2066252"/>
            <a:ext cx="3404114" cy="4315505"/>
            <a:chOff x="5019736" y="2066250"/>
            <a:chExt cx="3404114" cy="4315505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0D96BE9-CF49-4825-BA09-78B3477B75C9}"/>
                </a:ext>
              </a:extLst>
            </p:cNvPr>
            <p:cNvSpPr/>
            <p:nvPr/>
          </p:nvSpPr>
          <p:spPr>
            <a:xfrm>
              <a:off x="5019736" y="2066250"/>
              <a:ext cx="3404114" cy="431550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53D4BDA-BFE2-4835-B4D3-782EF95F9722}"/>
                </a:ext>
              </a:extLst>
            </p:cNvPr>
            <p:cNvSpPr/>
            <p:nvPr/>
          </p:nvSpPr>
          <p:spPr>
            <a:xfrm>
              <a:off x="6662621" y="3931920"/>
              <a:ext cx="128848" cy="1288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BC36EBDF-2EC1-4D14-A2EB-96BD6007388C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6721793" y="3699164"/>
              <a:ext cx="5252" cy="2327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99682CD-3370-4564-869B-40CB66B09FEF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6448425" y="3996344"/>
              <a:ext cx="234000" cy="75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51F5EA5-A16E-4840-8549-018997FD6529}"/>
                </a:ext>
              </a:extLst>
            </p:cNvPr>
            <p:cNvSpPr txBox="1"/>
            <p:nvPr/>
          </p:nvSpPr>
          <p:spPr>
            <a:xfrm>
              <a:off x="6517649" y="3607326"/>
              <a:ext cx="2423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/>
                <a:t>x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AD425D1-2282-4B09-9664-79D241C0A703}"/>
                </a:ext>
              </a:extLst>
            </p:cNvPr>
            <p:cNvSpPr txBox="1"/>
            <p:nvPr/>
          </p:nvSpPr>
          <p:spPr>
            <a:xfrm>
              <a:off x="6305074" y="3792401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/>
                <a:t>y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B0DC11A-B7C1-430F-91EC-DF88DEE3BBB6}"/>
              </a:ext>
            </a:extLst>
          </p:cNvPr>
          <p:cNvGrpSpPr/>
          <p:nvPr/>
        </p:nvGrpSpPr>
        <p:grpSpPr>
          <a:xfrm>
            <a:off x="6735767" y="3572552"/>
            <a:ext cx="424332" cy="336799"/>
            <a:chOff x="6760023" y="3516748"/>
            <a:chExt cx="424332" cy="336799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8BC67D4-6206-4186-8E24-37B5A037900B}"/>
                </a:ext>
              </a:extLst>
            </p:cNvPr>
            <p:cNvSpPr/>
            <p:nvPr/>
          </p:nvSpPr>
          <p:spPr>
            <a:xfrm>
              <a:off x="6760023" y="3724699"/>
              <a:ext cx="128848" cy="128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AE87022-8E97-45C5-9099-5CA1C25D13A4}"/>
                </a:ext>
              </a:extLst>
            </p:cNvPr>
            <p:cNvSpPr txBox="1"/>
            <p:nvPr/>
          </p:nvSpPr>
          <p:spPr>
            <a:xfrm>
              <a:off x="6760841" y="3516748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solidFill>
                    <a:srgbClr val="FF0000"/>
                  </a:solidFill>
                </a:rPr>
                <a:t>CoG</a:t>
              </a:r>
              <a:endParaRPr lang="en-US" sz="1000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86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4EEFE28-977C-4535-9041-E0CB2CB35167}"/>
              </a:ext>
            </a:extLst>
          </p:cNvPr>
          <p:cNvSpPr txBox="1">
            <a:spLocks/>
          </p:cNvSpPr>
          <p:nvPr/>
        </p:nvSpPr>
        <p:spPr bwMode="auto">
          <a:xfrm>
            <a:off x="446788" y="2236621"/>
            <a:ext cx="8315325" cy="431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55979" indent="-25597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6009" indent="-21311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6039" indent="-170256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8930" indent="-17025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1821" indent="-17025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00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54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09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62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Skid steering increases slippage</a:t>
            </a:r>
          </a:p>
          <a:p>
            <a:r>
              <a:rPr lang="en-US" dirty="0"/>
              <a:t>Experiment to find inclination limit with tolerable slippage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2AEF9-7DB1-41E9-8CCA-32AC69D0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Slopes - </a:t>
            </a:r>
            <a:r>
              <a:rPr lang="de-DE" dirty="0" err="1"/>
              <a:t>Slipping</a:t>
            </a:r>
            <a:endParaRPr lang="en-US" dirty="0"/>
          </a:p>
        </p:txBody>
      </p:sp>
      <p:pic>
        <p:nvPicPr>
          <p:cNvPr id="10" name="Inhaltsplatzhalter 9" descr="Ein Bild, das drinnen, Boden enthält.&#10;&#10;Automatisch generierte Beschreibung">
            <a:extLst>
              <a:ext uri="{FF2B5EF4-FFF2-40B4-BE49-F238E27FC236}">
                <a16:creationId xmlns:a16="http://schemas.microsoft.com/office/drawing/2014/main" id="{F0F60428-FD43-4FEB-B609-D8477BDC2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78" y="3293803"/>
            <a:ext cx="5336771" cy="30008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A6A56D-DC7D-484A-AABF-C0C13683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04847-CEE5-4919-880E-1A80C0F9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208F46-7437-4E04-AAF0-89506CA4F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14</a:t>
            </a:fld>
            <a:r>
              <a:rPr lang="de-DE"/>
              <a:t>   |   IM FOCUS DAS LEBEN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63B76AA9-570B-4A97-B6CF-6A49D6521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5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9D8CC1-C9FF-4FA4-9519-B607778CE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74E85-B98F-4BEE-B492-E155B06D6128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388965-7A48-4B1E-8F1B-EBE6C135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7212C9-B0F6-4BC1-B31C-5477701E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15</a:t>
            </a:fld>
            <a:r>
              <a:rPr lang="de-DE"/>
              <a:t>   |   IM FOCUS DAS LEBEN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E5DB496-BCF0-4433-A0A2-ACBCABA8A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8F3BE7-FFFD-4605-9FFD-0C60108ED51B}"/>
              </a:ext>
            </a:extLst>
          </p:cNvPr>
          <p:cNvSpPr txBox="1"/>
          <p:nvPr/>
        </p:nvSpPr>
        <p:spPr>
          <a:xfrm>
            <a:off x="815926" y="5530371"/>
            <a:ext cx="362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Video: 	Ramp inclination: 	25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en-US" dirty="0"/>
          </a:p>
          <a:p>
            <a:r>
              <a:rPr lang="en-US" dirty="0"/>
              <a:t>	Pre-programmed motion</a:t>
            </a:r>
          </a:p>
        </p:txBody>
      </p:sp>
      <p:pic>
        <p:nvPicPr>
          <p:cNvPr id="8" name="slippage_25_degrees_len_1807mm_drop_695mm_VID_20211027_154814">
            <a:hlinkClick r:id="" action="ppaction://media"/>
            <a:extLst>
              <a:ext uri="{FF2B5EF4-FFF2-40B4-BE49-F238E27FC236}">
                <a16:creationId xmlns:a16="http://schemas.microsoft.com/office/drawing/2014/main" id="{575A84FD-D227-4404-90AA-BD9EFD60A1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533" y="1308674"/>
            <a:ext cx="7538937" cy="424065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7ADF1CA-C7DA-49A3-91FC-9849A2EE1D71}"/>
              </a:ext>
            </a:extLst>
          </p:cNvPr>
          <p:cNvSpPr txBox="1"/>
          <p:nvPr/>
        </p:nvSpPr>
        <p:spPr>
          <a:xfrm>
            <a:off x="4457618" y="5682771"/>
            <a:ext cx="396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         	No correlation found </a:t>
            </a:r>
          </a:p>
          <a:p>
            <a:r>
              <a:rPr lang="en-US" dirty="0">
                <a:sym typeface="Wingdings" panose="05000000000000000000" pitchFamily="2" charset="2"/>
              </a:rPr>
              <a:t>	between angle and slippage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849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2B448-E215-4E2A-9D85-EF92555E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Slopes - </a:t>
            </a:r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power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5EA8E-FF75-48A1-BCA7-4F53322A9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Wheel torque to overcome gravity</a:t>
            </a:r>
          </a:p>
          <a:p>
            <a:r>
              <a:rPr lang="en-US" dirty="0"/>
              <a:t>Calculate wheel torque from power etc.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1B63B-283C-4395-B9B1-A398418B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B3D-151F-4899-93C7-4F31C601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0AA3E0-A788-4111-92B2-5C145D25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16</a:t>
            </a:fld>
            <a:r>
              <a:rPr lang="de-DE"/>
              <a:t>   |   IM FOCUS DAS LEBEN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B3877F6-BA24-42FA-BC94-8E47476CD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2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2B448-E215-4E2A-9D85-EF92555E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Slopes - </a:t>
            </a:r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power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5EA8E-FF75-48A1-BCA7-4F53322A9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Wheel torque to overcome gravity</a:t>
            </a:r>
          </a:p>
          <a:p>
            <a:r>
              <a:rPr lang="en-US" dirty="0"/>
              <a:t>Calculate wheel torque from power and velocity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1B63B-283C-4395-B9B1-A398418B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B3D-151F-4899-93C7-4F31C601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0AA3E0-A788-4111-92B2-5C145D25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17</a:t>
            </a:fld>
            <a:r>
              <a:rPr lang="de-DE"/>
              <a:t>   |   IM FOCUS DAS LEBEN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B3877F6-BA24-42FA-BC94-8E47476CD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963A6F2-7BD3-4070-B2B3-5303D2F979CE}"/>
              </a:ext>
            </a:extLst>
          </p:cNvPr>
          <p:cNvGrpSpPr/>
          <p:nvPr/>
        </p:nvGrpSpPr>
        <p:grpSpPr>
          <a:xfrm>
            <a:off x="2659739" y="3732578"/>
            <a:ext cx="3636017" cy="1925461"/>
            <a:chOff x="2659739" y="3732578"/>
            <a:chExt cx="3636017" cy="1925461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55C8511-F60C-44E0-8949-4ED6FA17417D}"/>
                </a:ext>
              </a:extLst>
            </p:cNvPr>
            <p:cNvSpPr/>
            <p:nvPr/>
          </p:nvSpPr>
          <p:spPr>
            <a:xfrm>
              <a:off x="3613150" y="3732578"/>
              <a:ext cx="1917700" cy="19177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ECCCDE2F-A5B8-47FF-80D9-434CF4F3C323}"/>
                </a:ext>
              </a:extLst>
            </p:cNvPr>
            <p:cNvSpPr/>
            <p:nvPr/>
          </p:nvSpPr>
          <p:spPr>
            <a:xfrm>
              <a:off x="4514850" y="4630649"/>
              <a:ext cx="119743" cy="11974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074184C7-45A0-42E7-A76E-D39766570A3C}"/>
                </a:ext>
              </a:extLst>
            </p:cNvPr>
            <p:cNvSpPr/>
            <p:nvPr/>
          </p:nvSpPr>
          <p:spPr>
            <a:xfrm rot="10800000" flipV="1">
              <a:off x="2659739" y="5648464"/>
              <a:ext cx="1917701" cy="0"/>
            </a:xfrm>
            <a:prstGeom prst="line">
              <a:avLst/>
            </a:prstGeom>
            <a:solidFill>
              <a:srgbClr val="000000">
                <a:alpha val="5000"/>
              </a:srgbClr>
            </a:solidFill>
            <a:ln w="285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ett linje 19">
              <a:extLst>
                <a:ext uri="{FF2B5EF4-FFF2-40B4-BE49-F238E27FC236}">
                  <a16:creationId xmlns:a16="http://schemas.microsoft.com/office/drawing/2014/main" id="{17A9885A-5389-40CE-9EDA-E39EB885021B}"/>
                </a:ext>
              </a:extLst>
            </p:cNvPr>
            <p:cNvSpPr/>
            <p:nvPr/>
          </p:nvSpPr>
          <p:spPr>
            <a:xfrm rot="5400000">
              <a:off x="4128405" y="5199428"/>
              <a:ext cx="898073" cy="0"/>
            </a:xfrm>
            <a:prstGeom prst="line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 anchorCtr="1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Pfeil: gebogen 23">
              <a:extLst>
                <a:ext uri="{FF2B5EF4-FFF2-40B4-BE49-F238E27FC236}">
                  <a16:creationId xmlns:a16="http://schemas.microsoft.com/office/drawing/2014/main" id="{D4AD222E-495B-4438-BD83-D2D9E540873F}"/>
                </a:ext>
              </a:extLst>
            </p:cNvPr>
            <p:cNvSpPr/>
            <p:nvPr/>
          </p:nvSpPr>
          <p:spPr>
            <a:xfrm rot="21165599">
              <a:off x="3911843" y="4005548"/>
              <a:ext cx="1286084" cy="1055785"/>
            </a:xfrm>
            <a:prstGeom prst="circularArrow">
              <a:avLst>
                <a:gd name="adj1" fmla="val 6337"/>
                <a:gd name="adj2" fmla="val 863563"/>
                <a:gd name="adj3" fmla="val 20439711"/>
                <a:gd name="adj4" fmla="val 13180679"/>
                <a:gd name="adj5" fmla="val 78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E6374E7-1C57-420B-9C78-C1FD12768A7C}"/>
                </a:ext>
              </a:extLst>
            </p:cNvPr>
            <p:cNvSpPr txBox="1"/>
            <p:nvPr/>
          </p:nvSpPr>
          <p:spPr>
            <a:xfrm>
              <a:off x="4514850" y="4948945"/>
              <a:ext cx="5597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Radius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97ED184-BE19-4674-8224-CC7F1C7BB5E9}"/>
                </a:ext>
              </a:extLst>
            </p:cNvPr>
            <p:cNvSpPr txBox="1"/>
            <p:nvPr/>
          </p:nvSpPr>
          <p:spPr>
            <a:xfrm>
              <a:off x="4308145" y="3803792"/>
              <a:ext cx="5870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Torque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E4352AC3-F8B4-4A69-8707-C19277FF915C}"/>
                </a:ext>
              </a:extLst>
            </p:cNvPr>
            <p:cNvSpPr txBox="1"/>
            <p:nvPr/>
          </p:nvSpPr>
          <p:spPr>
            <a:xfrm>
              <a:off x="2825763" y="5411818"/>
              <a:ext cx="4940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Force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5E9F1DE-79E6-4B93-9D1E-1C3A986EF65C}"/>
                </a:ext>
              </a:extLst>
            </p:cNvPr>
            <p:cNvSpPr txBox="1"/>
            <p:nvPr/>
          </p:nvSpPr>
          <p:spPr>
            <a:xfrm>
              <a:off x="5352869" y="3906779"/>
              <a:ext cx="9428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Driven Wheel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356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8152A-F1A0-4A11-BF27-1371F395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C5E8BF-37B1-4187-B68C-D569E730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4DD5E-9617-490F-8B17-30B8EEC6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6F3F3-4A58-43E5-9A39-DE36F4A0F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with variables:</a:t>
            </a:r>
          </a:p>
          <a:p>
            <a:pPr lvl="1"/>
            <a:r>
              <a:rPr lang="en-US" dirty="0"/>
              <a:t>Edge height</a:t>
            </a:r>
          </a:p>
          <a:p>
            <a:pPr lvl="1"/>
            <a:r>
              <a:rPr lang="en-US" dirty="0"/>
              <a:t>Approach angle</a:t>
            </a:r>
          </a:p>
          <a:p>
            <a:pPr lvl="1"/>
            <a:r>
              <a:rPr lang="en-US" dirty="0"/>
              <a:t>Driving direction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AB4CA-0B60-4237-9DD0-A6430CB64F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18</a:t>
            </a:fld>
            <a:r>
              <a:rPr lang="de-DE"/>
              <a:t>   |   IM FOCUS DAS LEBEN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F4AD86F-D4A3-4661-A098-3F9F30D4A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pic>
        <p:nvPicPr>
          <p:cNvPr id="16" name="Grafik 15" descr="Ein Bild, das schwarz, Transport, Militärfahrzeug enthält.&#10;&#10;Automatisch generierte Beschreibung">
            <a:extLst>
              <a:ext uri="{FF2B5EF4-FFF2-40B4-BE49-F238E27FC236}">
                <a16:creationId xmlns:a16="http://schemas.microsoft.com/office/drawing/2014/main" id="{9C813FFC-080A-4F6A-B22C-01E8D10A27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742" y1="53393" x2="31719" y2="64003"/>
                        <a14:foregroundMark x1="31834" y1="60703" x2="34242" y2="53756"/>
                        <a14:foregroundMark x1="33742" y1="52908" x2="31561" y2="62843"/>
                        <a14:foregroundMark x1="31561" y1="62843" x2="33129" y2="55210"/>
                        <a14:foregroundMark x1="33674" y1="53271" x2="31635" y2="61179"/>
                        <a14:foregroundMark x1="32743" y1="55937" x2="32288" y2="58360"/>
                        <a14:foregroundMark x1="33083" y1="54564" x2="32038" y2="58603"/>
                        <a14:foregroundMark x1="31697" y1="43336" x2="31357" y2="44628"/>
                        <a14:foregroundMark x1="36696" y1="37480" x2="37151" y2="38045"/>
                        <a14:foregroundMark x1="40241" y1="12278" x2="39991" y2="31624"/>
                        <a14:foregroundMark x1="42945" y1="13732" x2="42922" y2="29523"/>
                        <a14:foregroundMark x1="61327" y1="26979" x2="61122" y2="26050"/>
                        <a14:foregroundMark x1="62736" y1="22859" x2="59441" y2="21446"/>
                        <a14:foregroundMark x1="51488" y1="17649" x2="53374" y2="17771"/>
                        <a14:foregroundMark x1="52783" y1="16801" x2="52988" y2="12601"/>
                        <a14:foregroundMark x1="53329" y1="10137" x2="52147" y2="10824"/>
                        <a14:foregroundMark x1="55601" y1="10178" x2="57146" y2="10178"/>
                        <a14:foregroundMark x1="51920" y1="10582" x2="52261" y2="13974"/>
                        <a14:foregroundMark x1="49966" y1="21002" x2="50693" y2="20396"/>
                        <a14:foregroundMark x1="49920" y1="20679" x2="50420" y2="21971"/>
                        <a14:foregroundMark x1="49716" y1="24596" x2="49830" y2="23142"/>
                        <a14:foregroundMark x1="50011" y1="26050" x2="49920" y2="29402"/>
                        <a14:foregroundMark x1="66008" y1="41559" x2="67121" y2="44265"/>
                        <a14:foregroundMark x1="67007" y1="44709" x2="67394" y2="44871"/>
                        <a14:foregroundMark x1="67053" y1="44871" x2="66871" y2="44628"/>
                        <a14:foregroundMark x1="55487" y1="18538" x2="55169" y2="18780"/>
                        <a14:foregroundMark x1="38809" y1="32714" x2="38968" y2="33037"/>
                        <a14:foregroundMark x1="56727" y1="17339" x2="55415" y2="12275"/>
                        <a14:foregroundMark x1="62020" y1="23605" x2="61389" y2="24034"/>
                        <a14:backgroundMark x1="42445" y1="74879" x2="46489" y2="67851"/>
                        <a14:backgroundMark x1="46489" y1="67851" x2="51647" y2="66317"/>
                        <a14:backgroundMark x1="51647" y1="66317" x2="54942" y2="75202"/>
                        <a14:backgroundMark x1="54942" y1="75202" x2="45967" y2="77141"/>
                        <a14:backgroundMark x1="45967" y1="77141" x2="44263" y2="74879"/>
                        <a14:backgroundMark x1="54533" y1="73021" x2="54533" y2="73627"/>
                        <a14:backgroundMark x1="54306" y1="72294" x2="54419" y2="72981"/>
                        <a14:backgroundMark x1="54624" y1="72738" x2="55101" y2="73344"/>
                        <a14:backgroundMark x1="55692" y1="73667" x2="55306" y2="73546"/>
                        <a14:backgroundMark x1="55965" y1="73950" x2="55965" y2="73950"/>
                        <a14:backgroundMark x1="55965" y1="73950" x2="55965" y2="73950"/>
                        <a14:backgroundMark x1="56283" y1="74152" x2="55965" y2="73950"/>
                        <a14:backgroundMark x1="43740" y1="72173" x2="39446" y2="75687"/>
                        <a14:backgroundMark x1="31220" y1="60743" x2="31379" y2="63328"/>
                        <a14:backgroundMark x1="31538" y1="62722" x2="31379" y2="61107"/>
                        <a14:backgroundMark x1="31493" y1="60460" x2="31606" y2="64015"/>
                        <a14:backgroundMark x1="66326" y1="40186" x2="66563" y2="41749"/>
                        <a14:backgroundMark x1="67712" y1="49313" x2="66735" y2="68457"/>
                        <a14:backgroundMark x1="66735" y1="68457" x2="63190" y2="74394"/>
                        <a14:backgroundMark x1="68280" y1="38005" x2="74006" y2="60541"/>
                        <a14:backgroundMark x1="74006" y1="60541" x2="74756" y2="71567"/>
                        <a14:backgroundMark x1="74756" y1="71567" x2="82186" y2="75848"/>
                        <a14:backgroundMark x1="82186" y1="75848" x2="88412" y2="71204"/>
                        <a14:backgroundMark x1="88412" y1="71204" x2="90434" y2="62076"/>
                        <a14:backgroundMark x1="90434" y1="62076" x2="88344" y2="44588"/>
                        <a14:backgroundMark x1="88344" y1="44588" x2="83117" y2="40307"/>
                        <a14:backgroundMark x1="83117" y1="40307" x2="69325" y2="38611"/>
                        <a14:backgroundMark x1="69325" y1="38611" x2="69052" y2="39378"/>
                        <a14:backgroundMark x1="47921" y1="21244" x2="47921" y2="21688"/>
                        <a14:backgroundMark x1="39264" y1="29685" x2="39446" y2="29968"/>
                        <a14:backgroundMark x1="63576" y1="73142" x2="63440" y2="73627"/>
                        <a14:backgroundMark x1="63304" y1="73748" x2="62190" y2="74435"/>
                        <a14:backgroundMark x1="62758" y1="74071" x2="60986" y2="74798"/>
                        <a14:backgroundMark x1="40718" y1="74394" x2="40127" y2="74394"/>
                        <a14:backgroundMark x1="41379" y1="20944" x2="41768" y2="26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7335" r="30569" b="24072"/>
          <a:stretch/>
        </p:blipFill>
        <p:spPr>
          <a:xfrm>
            <a:off x="1146600" y="4145283"/>
            <a:ext cx="2006942" cy="1930826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BFD78E7-24D6-4A45-BA4B-6623CED3802C}"/>
              </a:ext>
            </a:extLst>
          </p:cNvPr>
          <p:cNvCxnSpPr>
            <a:cxnSpLocks/>
          </p:cNvCxnSpPr>
          <p:nvPr/>
        </p:nvCxnSpPr>
        <p:spPr>
          <a:xfrm flipH="1">
            <a:off x="252552" y="6038132"/>
            <a:ext cx="5263345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70A0D126-2117-4CD0-853B-E184CDBD9BDC}"/>
              </a:ext>
            </a:extLst>
          </p:cNvPr>
          <p:cNvSpPr/>
          <p:nvPr/>
        </p:nvSpPr>
        <p:spPr>
          <a:xfrm>
            <a:off x="3240471" y="5791643"/>
            <a:ext cx="2275426" cy="2464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08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9D8CC1-C9FF-4FA4-9519-B607778CE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74E85-B98F-4BEE-B492-E155B06D6128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388965-7A48-4B1E-8F1B-EBE6C135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7212C9-B0F6-4BC1-B31C-5477701E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19</a:t>
            </a:fld>
            <a:r>
              <a:rPr lang="de-DE" dirty="0"/>
              <a:t>   |   IM FOCUS DAS LEBEN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83233E7-7E4E-4F43-B394-4A5998939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pic>
        <p:nvPicPr>
          <p:cNvPr id="5" name="5cm_0deg_forwards&amp;backwards_Trim">
            <a:hlinkClick r:id="" action="ppaction://media"/>
            <a:extLst>
              <a:ext uri="{FF2B5EF4-FFF2-40B4-BE49-F238E27FC236}">
                <a16:creationId xmlns:a16="http://schemas.microsoft.com/office/drawing/2014/main" id="{1C76A3FE-8812-4A2B-95D6-0E319DD2551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532" y="1308674"/>
            <a:ext cx="7538936" cy="424065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78F3BE7-FFFD-4605-9FFD-0C60108ED51B}"/>
              </a:ext>
            </a:extLst>
          </p:cNvPr>
          <p:cNvSpPr txBox="1"/>
          <p:nvPr/>
        </p:nvSpPr>
        <p:spPr>
          <a:xfrm>
            <a:off x="802532" y="5549326"/>
            <a:ext cx="4022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Video: 	Edge height: 	5 cm</a:t>
            </a:r>
          </a:p>
          <a:p>
            <a:r>
              <a:rPr lang="en-US" dirty="0"/>
              <a:t>	Approach angle: 	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en-US" dirty="0"/>
          </a:p>
          <a:p>
            <a:r>
              <a:rPr lang="en-US" dirty="0"/>
              <a:t>	Driving direction:	Backwards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A7E19B-681F-4141-BCFF-AE00C1A5E6BC}"/>
              </a:ext>
            </a:extLst>
          </p:cNvPr>
          <p:cNvSpPr txBox="1"/>
          <p:nvPr/>
        </p:nvSpPr>
        <p:spPr>
          <a:xfrm>
            <a:off x="5961384" y="580736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63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9141E-1C9D-4BA9-97F1-D79470C9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99A3E5-0A50-4AAD-A502-57440E3E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 and Background</a:t>
            </a:r>
          </a:p>
          <a:p>
            <a:r>
              <a:rPr lang="de-DE" dirty="0" err="1"/>
              <a:t>Contributions</a:t>
            </a:r>
            <a:endParaRPr lang="de-DE" dirty="0"/>
          </a:p>
          <a:p>
            <a:pPr lvl="1"/>
            <a:r>
              <a:rPr lang="de-DE" dirty="0"/>
              <a:t>Terrain Features and </a:t>
            </a:r>
            <a:r>
              <a:rPr lang="de-DE" dirty="0" err="1"/>
              <a:t>Traversability</a:t>
            </a:r>
            <a:endParaRPr lang="de-DE" dirty="0"/>
          </a:p>
          <a:p>
            <a:pPr lvl="1"/>
            <a:r>
              <a:rPr lang="de-DE" dirty="0"/>
              <a:t>Implementation </a:t>
            </a:r>
            <a:r>
              <a:rPr lang="de-DE" dirty="0" err="1"/>
              <a:t>Approaches</a:t>
            </a:r>
            <a:r>
              <a:rPr lang="de-DE" dirty="0"/>
              <a:t> </a:t>
            </a:r>
          </a:p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de-DE" dirty="0"/>
          </a:p>
          <a:p>
            <a:r>
              <a:rPr lang="de-DE" dirty="0" err="1"/>
              <a:t>Conclusions</a:t>
            </a:r>
            <a:r>
              <a:rPr lang="de-DE" dirty="0"/>
              <a:t> and Future 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9789A7-22A8-4E11-9E9E-A17E42BB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DBA8B8-AA75-4137-AF28-62835691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D6FE15-89F4-4706-ACFE-8AF26630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</a:t>
            </a:fld>
            <a:r>
              <a:rPr lang="de-DE" dirty="0"/>
              <a:t>   |   IM FOCUS DAS LEBEN</a:t>
            </a:r>
          </a:p>
        </p:txBody>
      </p:sp>
    </p:spTree>
    <p:extLst>
      <p:ext uri="{BB962C8B-B14F-4D97-AF65-F5344CB8AC3E}">
        <p14:creationId xmlns:p14="http://schemas.microsoft.com/office/powerpoint/2010/main" val="902639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9D8CC1-C9FF-4FA4-9519-B607778CE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74E85-B98F-4BEE-B492-E155B06D6128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388965-7A48-4B1E-8F1B-EBE6C135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7212C9-B0F6-4BC1-B31C-5477701E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20</a:t>
            </a:fld>
            <a:r>
              <a:rPr lang="de-DE" dirty="0"/>
              <a:t>   |   IM FOCUS DAS LEBEN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0BD600B-2327-4230-97E4-BC4038AC6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8F3BE7-FFFD-4605-9FFD-0C60108ED51B}"/>
              </a:ext>
            </a:extLst>
          </p:cNvPr>
          <p:cNvSpPr txBox="1"/>
          <p:nvPr/>
        </p:nvSpPr>
        <p:spPr>
          <a:xfrm>
            <a:off x="799791" y="5549400"/>
            <a:ext cx="3885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Video: 	Edge height: 	5 cm</a:t>
            </a:r>
          </a:p>
          <a:p>
            <a:r>
              <a:rPr lang="en-US" dirty="0"/>
              <a:t>	Approach angle: 	45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en-US" dirty="0"/>
          </a:p>
          <a:p>
            <a:r>
              <a:rPr lang="en-US" dirty="0"/>
              <a:t>	Driving direction:	Forwards</a:t>
            </a:r>
          </a:p>
        </p:txBody>
      </p:sp>
      <p:pic>
        <p:nvPicPr>
          <p:cNvPr id="7" name="5cm_45deg_forwards_Trim">
            <a:hlinkClick r:id="" action="ppaction://media"/>
            <a:extLst>
              <a:ext uri="{FF2B5EF4-FFF2-40B4-BE49-F238E27FC236}">
                <a16:creationId xmlns:a16="http://schemas.microsoft.com/office/drawing/2014/main" id="{B3285844-EA9D-41CD-AAF4-4E7A8C2ECE5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400" y="1308600"/>
            <a:ext cx="7539200" cy="42408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30C5DB3-2671-49C8-9821-0809EB2413AA}"/>
              </a:ext>
            </a:extLst>
          </p:cNvPr>
          <p:cNvSpPr txBox="1"/>
          <p:nvPr/>
        </p:nvSpPr>
        <p:spPr>
          <a:xfrm>
            <a:off x="5961384" y="5807368"/>
            <a:ext cx="113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Failure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12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8152A-F1A0-4A11-BF27-1371F395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C5E8BF-37B1-4187-B68C-D569E730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4DD5E-9617-490F-8B17-30B8EEC6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6F3F3-4A58-43E5-9A39-DE36F4A0F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  <a:p>
            <a:r>
              <a:rPr lang="en-US" dirty="0"/>
              <a:t>Ground clearance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AB4CA-0B60-4237-9DD0-A6430CB64F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21</a:t>
            </a:fld>
            <a:r>
              <a:rPr lang="de-DE"/>
              <a:t>   |   IM FOCUS DAS LEBEN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F70C55F9-4285-45B2-AB96-367CE5F7F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pic>
        <p:nvPicPr>
          <p:cNvPr id="16" name="Grafik 15" descr="Ein Bild, das schwarz, Transport, Militärfahrzeug enthält.&#10;&#10;Automatisch generierte Beschreibung">
            <a:extLst>
              <a:ext uri="{FF2B5EF4-FFF2-40B4-BE49-F238E27FC236}">
                <a16:creationId xmlns:a16="http://schemas.microsoft.com/office/drawing/2014/main" id="{9C813FFC-080A-4F6A-B22C-01E8D10A27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742" y1="53393" x2="31719" y2="64003"/>
                        <a14:foregroundMark x1="31834" y1="60703" x2="34242" y2="53756"/>
                        <a14:foregroundMark x1="33742" y1="52908" x2="31561" y2="62843"/>
                        <a14:foregroundMark x1="31561" y1="62843" x2="33129" y2="55210"/>
                        <a14:foregroundMark x1="33674" y1="53271" x2="31635" y2="61179"/>
                        <a14:foregroundMark x1="32743" y1="55937" x2="32288" y2="58360"/>
                        <a14:foregroundMark x1="33083" y1="54564" x2="32038" y2="58603"/>
                        <a14:foregroundMark x1="31697" y1="43336" x2="31357" y2="44628"/>
                        <a14:foregroundMark x1="36696" y1="37480" x2="37151" y2="38045"/>
                        <a14:foregroundMark x1="40241" y1="12278" x2="39991" y2="31624"/>
                        <a14:foregroundMark x1="42945" y1="13732" x2="42922" y2="29523"/>
                        <a14:foregroundMark x1="61327" y1="26979" x2="61122" y2="26050"/>
                        <a14:foregroundMark x1="62736" y1="22859" x2="59441" y2="21446"/>
                        <a14:foregroundMark x1="51488" y1="17649" x2="53374" y2="17771"/>
                        <a14:foregroundMark x1="52783" y1="16801" x2="52988" y2="12601"/>
                        <a14:foregroundMark x1="53329" y1="10137" x2="52147" y2="10824"/>
                        <a14:foregroundMark x1="55601" y1="10178" x2="57146" y2="10178"/>
                        <a14:foregroundMark x1="51920" y1="10582" x2="52261" y2="13974"/>
                        <a14:foregroundMark x1="49966" y1="21002" x2="50693" y2="20396"/>
                        <a14:foregroundMark x1="49920" y1="20679" x2="50420" y2="21971"/>
                        <a14:foregroundMark x1="49716" y1="24596" x2="49830" y2="23142"/>
                        <a14:foregroundMark x1="50011" y1="26050" x2="49920" y2="29402"/>
                        <a14:foregroundMark x1="66008" y1="41559" x2="67121" y2="44265"/>
                        <a14:foregroundMark x1="67007" y1="44709" x2="67394" y2="44871"/>
                        <a14:foregroundMark x1="67053" y1="44871" x2="66871" y2="44628"/>
                        <a14:foregroundMark x1="55487" y1="18538" x2="55169" y2="18780"/>
                        <a14:foregroundMark x1="38809" y1="32714" x2="38968" y2="33037"/>
                        <a14:foregroundMark x1="56727" y1="17339" x2="55415" y2="12275"/>
                        <a14:foregroundMark x1="62020" y1="23605" x2="61389" y2="24034"/>
                        <a14:backgroundMark x1="42445" y1="74879" x2="46489" y2="67851"/>
                        <a14:backgroundMark x1="46489" y1="67851" x2="51647" y2="66317"/>
                        <a14:backgroundMark x1="51647" y1="66317" x2="54942" y2="75202"/>
                        <a14:backgroundMark x1="54942" y1="75202" x2="45967" y2="77141"/>
                        <a14:backgroundMark x1="45967" y1="77141" x2="44263" y2="74879"/>
                        <a14:backgroundMark x1="54533" y1="73021" x2="54533" y2="73627"/>
                        <a14:backgroundMark x1="54306" y1="72294" x2="54419" y2="72981"/>
                        <a14:backgroundMark x1="54624" y1="72738" x2="55101" y2="73344"/>
                        <a14:backgroundMark x1="55692" y1="73667" x2="55306" y2="73546"/>
                        <a14:backgroundMark x1="55965" y1="73950" x2="55965" y2="73950"/>
                        <a14:backgroundMark x1="55965" y1="73950" x2="55965" y2="73950"/>
                        <a14:backgroundMark x1="56283" y1="74152" x2="55965" y2="73950"/>
                        <a14:backgroundMark x1="43740" y1="72173" x2="39446" y2="75687"/>
                        <a14:backgroundMark x1="31220" y1="60743" x2="31379" y2="63328"/>
                        <a14:backgroundMark x1="31538" y1="62722" x2="31379" y2="61107"/>
                        <a14:backgroundMark x1="31493" y1="60460" x2="31606" y2="64015"/>
                        <a14:backgroundMark x1="66326" y1="40186" x2="66563" y2="41749"/>
                        <a14:backgroundMark x1="67712" y1="49313" x2="66735" y2="68457"/>
                        <a14:backgroundMark x1="66735" y1="68457" x2="63190" y2="74394"/>
                        <a14:backgroundMark x1="68280" y1="38005" x2="74006" y2="60541"/>
                        <a14:backgroundMark x1="74006" y1="60541" x2="74756" y2="71567"/>
                        <a14:backgroundMark x1="74756" y1="71567" x2="82186" y2="75848"/>
                        <a14:backgroundMark x1="82186" y1="75848" x2="88412" y2="71204"/>
                        <a14:backgroundMark x1="88412" y1="71204" x2="90434" y2="62076"/>
                        <a14:backgroundMark x1="90434" y1="62076" x2="88344" y2="44588"/>
                        <a14:backgroundMark x1="88344" y1="44588" x2="83117" y2="40307"/>
                        <a14:backgroundMark x1="83117" y1="40307" x2="69325" y2="38611"/>
                        <a14:backgroundMark x1="69325" y1="38611" x2="69052" y2="39378"/>
                        <a14:backgroundMark x1="47921" y1="21244" x2="47921" y2="21688"/>
                        <a14:backgroundMark x1="39264" y1="29685" x2="39446" y2="29968"/>
                        <a14:backgroundMark x1="63576" y1="73142" x2="63440" y2="73627"/>
                        <a14:backgroundMark x1="63304" y1="73748" x2="62190" y2="74435"/>
                        <a14:backgroundMark x1="62758" y1="74071" x2="60986" y2="74798"/>
                        <a14:backgroundMark x1="40718" y1="74394" x2="40127" y2="74394"/>
                        <a14:backgroundMark x1="41379" y1="20944" x2="41768" y2="26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7335" r="30569" b="24072"/>
          <a:stretch/>
        </p:blipFill>
        <p:spPr>
          <a:xfrm>
            <a:off x="1146600" y="4145283"/>
            <a:ext cx="2006942" cy="1930826"/>
          </a:xfrm>
          <a:prstGeom prst="rect">
            <a:avLst/>
          </a:prstGeom>
        </p:spPr>
      </p:pic>
      <p:sp>
        <p:nvSpPr>
          <p:cNvPr id="11" name="Rechteck: obere Ecken, eine abgerundet, eine abgeschnitten 10">
            <a:extLst>
              <a:ext uri="{FF2B5EF4-FFF2-40B4-BE49-F238E27FC236}">
                <a16:creationId xmlns:a16="http://schemas.microsoft.com/office/drawing/2014/main" id="{F2F39FEF-D48C-41B1-82EC-014B385EF320}"/>
              </a:ext>
            </a:extLst>
          </p:cNvPr>
          <p:cNvSpPr/>
          <p:nvPr/>
        </p:nvSpPr>
        <p:spPr>
          <a:xfrm>
            <a:off x="3183840" y="5655753"/>
            <a:ext cx="341027" cy="382121"/>
          </a:xfrm>
          <a:prstGeom prst="snipRoundRect">
            <a:avLst>
              <a:gd name="adj1" fmla="val 44087"/>
              <a:gd name="adj2" fmla="val 4984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 18" descr="Ein Bild, das schwarz, Transport, Militärfahrzeug enthält.&#10;&#10;Automatisch generierte Beschreibung">
            <a:extLst>
              <a:ext uri="{FF2B5EF4-FFF2-40B4-BE49-F238E27FC236}">
                <a16:creationId xmlns:a16="http://schemas.microsoft.com/office/drawing/2014/main" id="{1DDFDBE5-71A4-4C68-AABC-6C004E46B1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742" y1="53393" x2="31719" y2="64003"/>
                        <a14:foregroundMark x1="31834" y1="60703" x2="34242" y2="53756"/>
                        <a14:foregroundMark x1="33742" y1="52908" x2="31561" y2="62843"/>
                        <a14:foregroundMark x1="31561" y1="62843" x2="33129" y2="55210"/>
                        <a14:foregroundMark x1="33674" y1="53271" x2="31635" y2="61179"/>
                        <a14:foregroundMark x1="32743" y1="55937" x2="32288" y2="58360"/>
                        <a14:foregroundMark x1="33083" y1="54564" x2="32038" y2="58603"/>
                        <a14:foregroundMark x1="31697" y1="43336" x2="31357" y2="44628"/>
                        <a14:foregroundMark x1="36696" y1="37480" x2="37151" y2="38045"/>
                        <a14:foregroundMark x1="40241" y1="12278" x2="39991" y2="31624"/>
                        <a14:foregroundMark x1="42945" y1="13732" x2="42922" y2="29523"/>
                        <a14:foregroundMark x1="61327" y1="26979" x2="61122" y2="26050"/>
                        <a14:foregroundMark x1="62736" y1="22859" x2="59441" y2="21446"/>
                        <a14:foregroundMark x1="51488" y1="17649" x2="53374" y2="17771"/>
                        <a14:foregroundMark x1="52783" y1="16801" x2="52988" y2="12601"/>
                        <a14:foregroundMark x1="53329" y1="10137" x2="52147" y2="10824"/>
                        <a14:foregroundMark x1="55601" y1="10178" x2="57146" y2="10178"/>
                        <a14:foregroundMark x1="51920" y1="10582" x2="52261" y2="13974"/>
                        <a14:foregroundMark x1="49966" y1="21002" x2="50693" y2="20396"/>
                        <a14:foregroundMark x1="49920" y1="20679" x2="50420" y2="21971"/>
                        <a14:foregroundMark x1="49716" y1="24596" x2="49830" y2="23142"/>
                        <a14:foregroundMark x1="50011" y1="26050" x2="49920" y2="29402"/>
                        <a14:foregroundMark x1="66008" y1="41559" x2="67121" y2="44265"/>
                        <a14:foregroundMark x1="67007" y1="44709" x2="67394" y2="44871"/>
                        <a14:foregroundMark x1="67053" y1="44871" x2="66871" y2="44628"/>
                        <a14:foregroundMark x1="55487" y1="18538" x2="55169" y2="18780"/>
                        <a14:foregroundMark x1="38809" y1="32714" x2="38968" y2="33037"/>
                        <a14:foregroundMark x1="56727" y1="17339" x2="55415" y2="12275"/>
                        <a14:foregroundMark x1="62020" y1="23605" x2="61389" y2="24034"/>
                        <a14:backgroundMark x1="42445" y1="74879" x2="46489" y2="67851"/>
                        <a14:backgroundMark x1="46489" y1="67851" x2="51647" y2="66317"/>
                        <a14:backgroundMark x1="51647" y1="66317" x2="54942" y2="75202"/>
                        <a14:backgroundMark x1="54942" y1="75202" x2="45967" y2="77141"/>
                        <a14:backgroundMark x1="45967" y1="77141" x2="44263" y2="74879"/>
                        <a14:backgroundMark x1="54533" y1="73021" x2="54533" y2="73627"/>
                        <a14:backgroundMark x1="54306" y1="72294" x2="54419" y2="72981"/>
                        <a14:backgroundMark x1="54624" y1="72738" x2="55101" y2="73344"/>
                        <a14:backgroundMark x1="55692" y1="73667" x2="55306" y2="73546"/>
                        <a14:backgroundMark x1="55965" y1="73950" x2="55965" y2="73950"/>
                        <a14:backgroundMark x1="55965" y1="73950" x2="55965" y2="73950"/>
                        <a14:backgroundMark x1="56283" y1="74152" x2="55965" y2="73950"/>
                        <a14:backgroundMark x1="43740" y1="72173" x2="39446" y2="75687"/>
                        <a14:backgroundMark x1="31220" y1="60743" x2="31379" y2="63328"/>
                        <a14:backgroundMark x1="31538" y1="62722" x2="31379" y2="61107"/>
                        <a14:backgroundMark x1="31493" y1="60460" x2="31606" y2="64015"/>
                        <a14:backgroundMark x1="66326" y1="40186" x2="66563" y2="41749"/>
                        <a14:backgroundMark x1="67712" y1="49313" x2="66735" y2="68457"/>
                        <a14:backgroundMark x1="66735" y1="68457" x2="63190" y2="74394"/>
                        <a14:backgroundMark x1="68280" y1="38005" x2="74006" y2="60541"/>
                        <a14:backgroundMark x1="74006" y1="60541" x2="74756" y2="71567"/>
                        <a14:backgroundMark x1="74756" y1="71567" x2="82186" y2="75848"/>
                        <a14:backgroundMark x1="82186" y1="75848" x2="88412" y2="71204"/>
                        <a14:backgroundMark x1="88412" y1="71204" x2="90434" y2="62076"/>
                        <a14:backgroundMark x1="90434" y1="62076" x2="88344" y2="44588"/>
                        <a14:backgroundMark x1="88344" y1="44588" x2="83117" y2="40307"/>
                        <a14:backgroundMark x1="83117" y1="40307" x2="69325" y2="38611"/>
                        <a14:backgroundMark x1="69325" y1="38611" x2="69052" y2="39378"/>
                        <a14:backgroundMark x1="47921" y1="21244" x2="47921" y2="21688"/>
                        <a14:backgroundMark x1="39264" y1="29685" x2="39446" y2="29968"/>
                        <a14:backgroundMark x1="63576" y1="73142" x2="63440" y2="73627"/>
                        <a14:backgroundMark x1="63304" y1="73748" x2="62190" y2="74435"/>
                        <a14:backgroundMark x1="62758" y1="74071" x2="60986" y2="74798"/>
                        <a14:backgroundMark x1="40718" y1="74394" x2="40127" y2="74394"/>
                        <a14:backgroundMark x1="41379" y1="20944" x2="41768" y2="26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7335" r="30569" b="24072"/>
          <a:stretch/>
        </p:blipFill>
        <p:spPr>
          <a:xfrm rot="21015819">
            <a:off x="2169176" y="4064859"/>
            <a:ext cx="2006942" cy="1930826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BFD78E7-24D6-4A45-BA4B-6623CED3802C}"/>
              </a:ext>
            </a:extLst>
          </p:cNvPr>
          <p:cNvCxnSpPr/>
          <p:nvPr/>
        </p:nvCxnSpPr>
        <p:spPr>
          <a:xfrm flipH="1">
            <a:off x="252552" y="6045506"/>
            <a:ext cx="4136735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1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8152A-F1A0-4A11-BF27-1371F395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C5E8BF-37B1-4187-B68C-D569E730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84DD5E-9617-490F-8B17-30B8EEC6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86F3F3-4A58-43E5-9A39-DE36F4A0F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Experiment</a:t>
            </a:r>
          </a:p>
          <a:p>
            <a:r>
              <a:rPr lang="en-US"/>
              <a:t>Ground clearance</a:t>
            </a:r>
          </a:p>
          <a:p>
            <a:r>
              <a:rPr lang="de-DE"/>
              <a:t>Footprint 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AB4CA-0B60-4237-9DD0-A6430CB64F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22</a:t>
            </a:fld>
            <a:r>
              <a:rPr lang="de-DE"/>
              <a:t>   |   IM FOCUS DAS LEBEN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1E4CCE79-BB4A-4CE2-BDEF-DDC0560B6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pic>
        <p:nvPicPr>
          <p:cNvPr id="8" name="Grafik 7" descr="Ein Bild, das drinnen, gefliest enthält.&#10;&#10;Automatisch generierte Beschreibung">
            <a:extLst>
              <a:ext uri="{FF2B5EF4-FFF2-40B4-BE49-F238E27FC236}">
                <a16:creationId xmlns:a16="http://schemas.microsoft.com/office/drawing/2014/main" id="{82326F6E-BD46-4E46-9DDA-DAE946DA04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 t="5555" r="23817" b="10269"/>
          <a:stretch/>
        </p:blipFill>
        <p:spPr>
          <a:xfrm rot="16200000">
            <a:off x="4564043" y="2521949"/>
            <a:ext cx="4315505" cy="3404113"/>
          </a:xfrm>
          <a:prstGeom prst="rect">
            <a:avLst/>
          </a:prstGeom>
          <a:noFill/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F9081CB-21CC-4547-8420-2348A6A9F9D0}"/>
              </a:ext>
            </a:extLst>
          </p:cNvPr>
          <p:cNvSpPr/>
          <p:nvPr/>
        </p:nvSpPr>
        <p:spPr>
          <a:xfrm>
            <a:off x="5529263" y="2797350"/>
            <a:ext cx="2443162" cy="2444400"/>
          </a:xfrm>
          <a:prstGeom prst="rect">
            <a:avLst/>
          </a:prstGeom>
          <a:solidFill>
            <a:srgbClr val="FFFFFF">
              <a:alpha val="74902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0219C95-C355-47D4-A3F0-99633B1E3ED5}"/>
              </a:ext>
            </a:extLst>
          </p:cNvPr>
          <p:cNvSpPr/>
          <p:nvPr/>
        </p:nvSpPr>
        <p:spPr>
          <a:xfrm>
            <a:off x="5529263" y="3124200"/>
            <a:ext cx="2443162" cy="1790700"/>
          </a:xfrm>
          <a:prstGeom prst="rect">
            <a:avLst/>
          </a:prstGeom>
          <a:solidFill>
            <a:srgbClr val="FFFFFF">
              <a:alpha val="74902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0191977-B880-4107-88D5-BEBBF7CF9885}"/>
              </a:ext>
            </a:extLst>
          </p:cNvPr>
          <p:cNvGrpSpPr/>
          <p:nvPr/>
        </p:nvGrpSpPr>
        <p:grpSpPr>
          <a:xfrm>
            <a:off x="5464839" y="3052259"/>
            <a:ext cx="2572010" cy="1927067"/>
            <a:chOff x="5464839" y="3052257"/>
            <a:chExt cx="2572010" cy="1927067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668D3C8-436F-4709-9C57-C28A66DE7B43}"/>
                </a:ext>
              </a:extLst>
            </p:cNvPr>
            <p:cNvSpPr/>
            <p:nvPr/>
          </p:nvSpPr>
          <p:spPr>
            <a:xfrm>
              <a:off x="5464839" y="3052257"/>
              <a:ext cx="128848" cy="1288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F91BB2F-0A9A-47B8-82FF-482D1E867C0C}"/>
                </a:ext>
              </a:extLst>
            </p:cNvPr>
            <p:cNvSpPr/>
            <p:nvPr/>
          </p:nvSpPr>
          <p:spPr>
            <a:xfrm>
              <a:off x="5464839" y="4850476"/>
              <a:ext cx="128848" cy="1288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DD5E132-86FA-4266-BF38-CD07FBBE3B7F}"/>
                </a:ext>
              </a:extLst>
            </p:cNvPr>
            <p:cNvSpPr/>
            <p:nvPr/>
          </p:nvSpPr>
          <p:spPr>
            <a:xfrm>
              <a:off x="7908001" y="3052257"/>
              <a:ext cx="128848" cy="1288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B7EA0CD-28D6-46F8-A117-764D18EC2262}"/>
                </a:ext>
              </a:extLst>
            </p:cNvPr>
            <p:cNvSpPr/>
            <p:nvPr/>
          </p:nvSpPr>
          <p:spPr>
            <a:xfrm>
              <a:off x="7908001" y="4850476"/>
              <a:ext cx="128848" cy="1288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pic>
        <p:nvPicPr>
          <p:cNvPr id="16" name="Grafik 15" descr="Ein Bild, das schwarz, Transport, Militärfahrzeug enthält.&#10;&#10;Automatisch generierte Beschreibung">
            <a:extLst>
              <a:ext uri="{FF2B5EF4-FFF2-40B4-BE49-F238E27FC236}">
                <a16:creationId xmlns:a16="http://schemas.microsoft.com/office/drawing/2014/main" id="{9C813FFC-080A-4F6A-B22C-01E8D10A27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742" y1="53393" x2="31719" y2="64003"/>
                        <a14:foregroundMark x1="31834" y1="60703" x2="34242" y2="53756"/>
                        <a14:foregroundMark x1="33742" y1="52908" x2="31561" y2="62843"/>
                        <a14:foregroundMark x1="31561" y1="62843" x2="33129" y2="55210"/>
                        <a14:foregroundMark x1="33674" y1="53271" x2="31635" y2="61179"/>
                        <a14:foregroundMark x1="32743" y1="55937" x2="32288" y2="58360"/>
                        <a14:foregroundMark x1="33083" y1="54564" x2="32038" y2="58603"/>
                        <a14:foregroundMark x1="31697" y1="43336" x2="31357" y2="44628"/>
                        <a14:foregroundMark x1="36696" y1="37480" x2="37151" y2="38045"/>
                        <a14:foregroundMark x1="40241" y1="12278" x2="39991" y2="31624"/>
                        <a14:foregroundMark x1="42945" y1="13732" x2="42922" y2="29523"/>
                        <a14:foregroundMark x1="61327" y1="26979" x2="61122" y2="26050"/>
                        <a14:foregroundMark x1="62736" y1="22859" x2="59441" y2="21446"/>
                        <a14:foregroundMark x1="51488" y1="17649" x2="53374" y2="17771"/>
                        <a14:foregroundMark x1="52783" y1="16801" x2="52988" y2="12601"/>
                        <a14:foregroundMark x1="53329" y1="10137" x2="52147" y2="10824"/>
                        <a14:foregroundMark x1="55601" y1="10178" x2="57146" y2="10178"/>
                        <a14:foregroundMark x1="51920" y1="10582" x2="52261" y2="13974"/>
                        <a14:foregroundMark x1="49966" y1="21002" x2="50693" y2="20396"/>
                        <a14:foregroundMark x1="49920" y1="20679" x2="50420" y2="21971"/>
                        <a14:foregroundMark x1="49716" y1="24596" x2="49830" y2="23142"/>
                        <a14:foregroundMark x1="50011" y1="26050" x2="49920" y2="29402"/>
                        <a14:foregroundMark x1="66008" y1="41559" x2="67121" y2="44265"/>
                        <a14:foregroundMark x1="67007" y1="44709" x2="67394" y2="44871"/>
                        <a14:foregroundMark x1="67053" y1="44871" x2="66871" y2="44628"/>
                        <a14:foregroundMark x1="55487" y1="18538" x2="55169" y2="18780"/>
                        <a14:foregroundMark x1="38809" y1="32714" x2="38968" y2="33037"/>
                        <a14:foregroundMark x1="56727" y1="17339" x2="55415" y2="12275"/>
                        <a14:foregroundMark x1="62020" y1="23605" x2="61389" y2="24034"/>
                        <a14:backgroundMark x1="42445" y1="74879" x2="46489" y2="67851"/>
                        <a14:backgroundMark x1="46489" y1="67851" x2="51647" y2="66317"/>
                        <a14:backgroundMark x1="51647" y1="66317" x2="54942" y2="75202"/>
                        <a14:backgroundMark x1="54942" y1="75202" x2="45967" y2="77141"/>
                        <a14:backgroundMark x1="45967" y1="77141" x2="44263" y2="74879"/>
                        <a14:backgroundMark x1="54533" y1="73021" x2="54533" y2="73627"/>
                        <a14:backgroundMark x1="54306" y1="72294" x2="54419" y2="72981"/>
                        <a14:backgroundMark x1="54624" y1="72738" x2="55101" y2="73344"/>
                        <a14:backgroundMark x1="55692" y1="73667" x2="55306" y2="73546"/>
                        <a14:backgroundMark x1="55965" y1="73950" x2="55965" y2="73950"/>
                        <a14:backgroundMark x1="55965" y1="73950" x2="55965" y2="73950"/>
                        <a14:backgroundMark x1="56283" y1="74152" x2="55965" y2="73950"/>
                        <a14:backgroundMark x1="43740" y1="72173" x2="39446" y2="75687"/>
                        <a14:backgroundMark x1="31220" y1="60743" x2="31379" y2="63328"/>
                        <a14:backgroundMark x1="31538" y1="62722" x2="31379" y2="61107"/>
                        <a14:backgroundMark x1="31493" y1="60460" x2="31606" y2="64015"/>
                        <a14:backgroundMark x1="66326" y1="40186" x2="66563" y2="41749"/>
                        <a14:backgroundMark x1="67712" y1="49313" x2="66735" y2="68457"/>
                        <a14:backgroundMark x1="66735" y1="68457" x2="63190" y2="74394"/>
                        <a14:backgroundMark x1="68280" y1="38005" x2="74006" y2="60541"/>
                        <a14:backgroundMark x1="74006" y1="60541" x2="74756" y2="71567"/>
                        <a14:backgroundMark x1="74756" y1="71567" x2="82186" y2="75848"/>
                        <a14:backgroundMark x1="82186" y1="75848" x2="88412" y2="71204"/>
                        <a14:backgroundMark x1="88412" y1="71204" x2="90434" y2="62076"/>
                        <a14:backgroundMark x1="90434" y1="62076" x2="88344" y2="44588"/>
                        <a14:backgroundMark x1="88344" y1="44588" x2="83117" y2="40307"/>
                        <a14:backgroundMark x1="83117" y1="40307" x2="69325" y2="38611"/>
                        <a14:backgroundMark x1="69325" y1="38611" x2="69052" y2="39378"/>
                        <a14:backgroundMark x1="47921" y1="21244" x2="47921" y2="21688"/>
                        <a14:backgroundMark x1="39264" y1="29685" x2="39446" y2="29968"/>
                        <a14:backgroundMark x1="63576" y1="73142" x2="63440" y2="73627"/>
                        <a14:backgroundMark x1="63304" y1="73748" x2="62190" y2="74435"/>
                        <a14:backgroundMark x1="62758" y1="74071" x2="60986" y2="74798"/>
                        <a14:backgroundMark x1="40718" y1="74394" x2="40127" y2="74394"/>
                        <a14:backgroundMark x1="41379" y1="20944" x2="41768" y2="26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7335" r="30569" b="24072"/>
          <a:stretch/>
        </p:blipFill>
        <p:spPr>
          <a:xfrm>
            <a:off x="1146600" y="4145283"/>
            <a:ext cx="2006942" cy="1930826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BFD78E7-24D6-4A45-BA4B-6623CED3802C}"/>
              </a:ext>
            </a:extLst>
          </p:cNvPr>
          <p:cNvCxnSpPr/>
          <p:nvPr/>
        </p:nvCxnSpPr>
        <p:spPr>
          <a:xfrm flipH="1">
            <a:off x="252552" y="6045506"/>
            <a:ext cx="4136735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D0510D88-E7C4-4AF0-A261-ADD4DFB2107F}"/>
              </a:ext>
            </a:extLst>
          </p:cNvPr>
          <p:cNvSpPr/>
          <p:nvPr/>
        </p:nvSpPr>
        <p:spPr>
          <a:xfrm>
            <a:off x="3495370" y="5361042"/>
            <a:ext cx="893875" cy="6538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FB8BF4B-DEB6-4AE1-A920-1B7753F8E9AD}"/>
              </a:ext>
            </a:extLst>
          </p:cNvPr>
          <p:cNvSpPr/>
          <p:nvPr/>
        </p:nvSpPr>
        <p:spPr>
          <a:xfrm>
            <a:off x="3350820" y="5588899"/>
            <a:ext cx="484746" cy="426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367F858-4E6E-4180-BDA4-EE996C20ADFF}"/>
              </a:ext>
            </a:extLst>
          </p:cNvPr>
          <p:cNvSpPr/>
          <p:nvPr/>
        </p:nvSpPr>
        <p:spPr>
          <a:xfrm>
            <a:off x="3222523" y="5796121"/>
            <a:ext cx="368710" cy="218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460F502-49ED-475A-887B-38469AC80982}"/>
              </a:ext>
            </a:extLst>
          </p:cNvPr>
          <p:cNvCxnSpPr>
            <a:cxnSpLocks/>
          </p:cNvCxnSpPr>
          <p:nvPr/>
        </p:nvCxnSpPr>
        <p:spPr>
          <a:xfrm>
            <a:off x="3274140" y="5796121"/>
            <a:ext cx="0" cy="2187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787ECA-D4E9-49D9-B2D1-8C2226046B00}"/>
              </a:ext>
            </a:extLst>
          </p:cNvPr>
          <p:cNvCxnSpPr>
            <a:cxnSpLocks/>
          </p:cNvCxnSpPr>
          <p:nvPr/>
        </p:nvCxnSpPr>
        <p:spPr>
          <a:xfrm flipH="1">
            <a:off x="3591233" y="5375049"/>
            <a:ext cx="1960" cy="20722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76DEAAE-319D-4E4B-8E53-47AAF23D1394}"/>
              </a:ext>
            </a:extLst>
          </p:cNvPr>
          <p:cNvCxnSpPr>
            <a:cxnSpLocks/>
          </p:cNvCxnSpPr>
          <p:nvPr/>
        </p:nvCxnSpPr>
        <p:spPr>
          <a:xfrm flipH="1">
            <a:off x="3419166" y="5593819"/>
            <a:ext cx="1960" cy="20722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E9AF08B-0EE6-4197-964E-DDF6EF9EE9E0}"/>
              </a:ext>
            </a:extLst>
          </p:cNvPr>
          <p:cNvCxnSpPr>
            <a:cxnSpLocks/>
            <a:stCxn id="21" idx="0"/>
            <a:endCxn id="21" idx="2"/>
          </p:cNvCxnSpPr>
          <p:nvPr/>
        </p:nvCxnSpPr>
        <p:spPr>
          <a:xfrm>
            <a:off x="3942306" y="5361042"/>
            <a:ext cx="0" cy="65386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E551A-E2A7-4154-8B89-601A6D97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Approachs – </a:t>
            </a:r>
            <a:r>
              <a:rPr lang="de-DE" dirty="0" err="1"/>
              <a:t>Conservative</a:t>
            </a:r>
            <a:r>
              <a:rPr lang="de-DE" dirty="0"/>
              <a:t> Method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C9998A-A402-4FCB-9426-3A3208D4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/>
              <a:t>Output </a:t>
            </a:r>
            <a:r>
              <a:rPr lang="de-DE" dirty="0" err="1"/>
              <a:t>conservative</a:t>
            </a:r>
            <a:r>
              <a:rPr lang="de-DE" dirty="0"/>
              <a:t>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644B4-ECF4-4384-B32B-033C6F49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A6532A-1013-4E29-BC40-778AF690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D9C92E-58DC-4C95-934C-3BB6AC87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23</a:t>
            </a:fld>
            <a:r>
              <a:rPr lang="de-DE"/>
              <a:t>   |   IM FOCUS DAS LEBEN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22D9F938-169F-442D-B628-808AE2B81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430643D-95AB-461C-A933-CF17F7501174}"/>
              </a:ext>
            </a:extLst>
          </p:cNvPr>
          <p:cNvSpPr/>
          <p:nvPr/>
        </p:nvSpPr>
        <p:spPr>
          <a:xfrm>
            <a:off x="2451975" y="4986137"/>
            <a:ext cx="800520" cy="728158"/>
          </a:xfrm>
          <a:prstGeom prst="roundRect">
            <a:avLst/>
          </a:prstGeom>
          <a:solidFill>
            <a:srgbClr val="004B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Filter Chain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2AF8AAF-3C25-4441-A73D-F5796EF58510}"/>
              </a:ext>
            </a:extLst>
          </p:cNvPr>
          <p:cNvSpPr/>
          <p:nvPr/>
        </p:nvSpPr>
        <p:spPr>
          <a:xfrm>
            <a:off x="4496299" y="4986137"/>
            <a:ext cx="1058303" cy="728158"/>
          </a:xfrm>
          <a:prstGeom prst="roundRect">
            <a:avLst/>
          </a:prstGeom>
          <a:solidFill>
            <a:srgbClr val="004B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 Software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C2993D8-ECD0-41CF-864C-3AC4D50ED09F}"/>
              </a:ext>
            </a:extLst>
          </p:cNvPr>
          <p:cNvSpPr/>
          <p:nvPr/>
        </p:nvSpPr>
        <p:spPr>
          <a:xfrm>
            <a:off x="7856707" y="4986137"/>
            <a:ext cx="914400" cy="728158"/>
          </a:xfrm>
          <a:prstGeom prst="roundRect">
            <a:avLst/>
          </a:prstGeom>
          <a:solidFill>
            <a:srgbClr val="004B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Drive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D519475-9C3F-4E25-A850-DC26DEB6546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252495" y="5350216"/>
            <a:ext cx="124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4E8FBF77-F52C-4749-A368-7414DA3F7E6C}"/>
              </a:ext>
            </a:extLst>
          </p:cNvPr>
          <p:cNvSpPr txBox="1"/>
          <p:nvPr/>
        </p:nvSpPr>
        <p:spPr>
          <a:xfrm>
            <a:off x="3204741" y="4790180"/>
            <a:ext cx="13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Conservative Obstacles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AE25958-0491-44A3-90BF-8901F1FCCA8D}"/>
              </a:ext>
            </a:extLst>
          </p:cNvPr>
          <p:cNvGrpSpPr/>
          <p:nvPr/>
        </p:nvGrpSpPr>
        <p:grpSpPr>
          <a:xfrm>
            <a:off x="5554602" y="4790180"/>
            <a:ext cx="2302107" cy="584775"/>
            <a:chOff x="5554600" y="4790178"/>
            <a:chExt cx="2302107" cy="584775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19F3E994-76EF-49AD-9240-732F13496CE7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5554600" y="5350216"/>
              <a:ext cx="23021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19FA118-361B-406F-A177-1868CBBB46B0}"/>
                </a:ext>
              </a:extLst>
            </p:cNvPr>
            <p:cNvSpPr txBox="1"/>
            <p:nvPr/>
          </p:nvSpPr>
          <p:spPr>
            <a:xfrm>
              <a:off x="6278036" y="4790178"/>
              <a:ext cx="8552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Control</a:t>
              </a:r>
            </a:p>
            <a:p>
              <a:r>
                <a:rPr lang="en-US" sz="1600" dirty="0"/>
                <a:t>Output</a:t>
              </a:r>
            </a:p>
          </p:txBody>
        </p:sp>
      </p:grp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D7F50C5C-44A0-4055-A035-F91F1EC4A694}"/>
              </a:ext>
            </a:extLst>
          </p:cNvPr>
          <p:cNvSpPr/>
          <p:nvPr/>
        </p:nvSpPr>
        <p:spPr>
          <a:xfrm>
            <a:off x="287800" y="4992136"/>
            <a:ext cx="1103060" cy="728158"/>
          </a:xfrm>
          <a:prstGeom prst="roundRect">
            <a:avLst/>
          </a:prstGeom>
          <a:solidFill>
            <a:srgbClr val="004B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Elevation mapping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D474DEDE-3CB1-4B9B-A3E0-AE2EA2F169D9}"/>
              </a:ext>
            </a:extLst>
          </p:cNvPr>
          <p:cNvGrpSpPr/>
          <p:nvPr/>
        </p:nvGrpSpPr>
        <p:grpSpPr>
          <a:xfrm>
            <a:off x="1390862" y="4790180"/>
            <a:ext cx="1061115" cy="584775"/>
            <a:chOff x="3304047" y="5502679"/>
            <a:chExt cx="1061115" cy="584775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ED2FC9F1-75E0-44CF-8C48-DEDD36601184}"/>
                </a:ext>
              </a:extLst>
            </p:cNvPr>
            <p:cNvCxnSpPr>
              <a:cxnSpLocks/>
              <a:stCxn id="50" idx="3"/>
              <a:endCxn id="12" idx="1"/>
            </p:cNvCxnSpPr>
            <p:nvPr/>
          </p:nvCxnSpPr>
          <p:spPr>
            <a:xfrm flipV="1">
              <a:off x="3304047" y="6062717"/>
              <a:ext cx="1061115" cy="59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47B18B7E-65C0-4A9A-ACC8-152FBDBBDF20}"/>
                </a:ext>
              </a:extLst>
            </p:cNvPr>
            <p:cNvSpPr txBox="1"/>
            <p:nvPr/>
          </p:nvSpPr>
          <p:spPr>
            <a:xfrm>
              <a:off x="3429031" y="5502679"/>
              <a:ext cx="792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Height</a:t>
              </a:r>
            </a:p>
            <a:p>
              <a:pPr algn="ctr"/>
              <a:r>
                <a:rPr lang="en-US" sz="1600" dirty="0"/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9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E551A-E2A7-4154-8B89-601A6D97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Approachs – Control </a:t>
            </a:r>
            <a:r>
              <a:rPr lang="de-DE" dirty="0" err="1"/>
              <a:t>Limiting</a:t>
            </a:r>
            <a:r>
              <a:rPr lang="de-DE" dirty="0"/>
              <a:t> Method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C9998A-A402-4FCB-9426-3A3208D4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/>
              <a:t>Output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and fundamental </a:t>
            </a:r>
            <a:r>
              <a:rPr lang="de-DE" dirty="0" err="1"/>
              <a:t>obstacles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644B4-ECF4-4384-B32B-033C6F49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A6532A-1013-4E29-BC40-778AF690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D9C92E-58DC-4C95-934C-3BB6AC87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24</a:t>
            </a:fld>
            <a:r>
              <a:rPr lang="de-DE"/>
              <a:t>   |   IM FOCUS DAS LEBEN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B8CDD1F-7205-44CD-A08B-C81934C72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1845E1-2DEF-4634-8540-CCBAFF656265}"/>
              </a:ext>
            </a:extLst>
          </p:cNvPr>
          <p:cNvSpPr/>
          <p:nvPr/>
        </p:nvSpPr>
        <p:spPr>
          <a:xfrm>
            <a:off x="2451975" y="4986137"/>
            <a:ext cx="800520" cy="728158"/>
          </a:xfrm>
          <a:prstGeom prst="roundRect">
            <a:avLst/>
          </a:prstGeom>
          <a:solidFill>
            <a:srgbClr val="004B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Filter Chain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A30304E-3744-49C7-926B-4C4E902CC141}"/>
              </a:ext>
            </a:extLst>
          </p:cNvPr>
          <p:cNvSpPr/>
          <p:nvPr/>
        </p:nvSpPr>
        <p:spPr>
          <a:xfrm>
            <a:off x="4496299" y="4986137"/>
            <a:ext cx="1058303" cy="728158"/>
          </a:xfrm>
          <a:prstGeom prst="roundRect">
            <a:avLst/>
          </a:prstGeom>
          <a:solidFill>
            <a:srgbClr val="004B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 Software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8CA80D1-AFB2-492D-9D99-4EC1812CF544}"/>
              </a:ext>
            </a:extLst>
          </p:cNvPr>
          <p:cNvSpPr/>
          <p:nvPr/>
        </p:nvSpPr>
        <p:spPr>
          <a:xfrm>
            <a:off x="7856707" y="4986137"/>
            <a:ext cx="914400" cy="728158"/>
          </a:xfrm>
          <a:prstGeom prst="roundRect">
            <a:avLst/>
          </a:prstGeom>
          <a:solidFill>
            <a:srgbClr val="004B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Drive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CA50DC0-BC66-4D30-B749-62B60A117AB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252495" y="5350216"/>
            <a:ext cx="124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A710B9FD-984E-4EA1-A2E3-9D9B5562B0EB}"/>
              </a:ext>
            </a:extLst>
          </p:cNvPr>
          <p:cNvSpPr txBox="1"/>
          <p:nvPr/>
        </p:nvSpPr>
        <p:spPr>
          <a:xfrm>
            <a:off x="3194966" y="4790180"/>
            <a:ext cx="135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Fundamental Obstacles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9D5B689-A3AD-4A19-892D-88E65D7FEF39}"/>
              </a:ext>
            </a:extLst>
          </p:cNvPr>
          <p:cNvGrpSpPr/>
          <p:nvPr/>
        </p:nvGrpSpPr>
        <p:grpSpPr>
          <a:xfrm>
            <a:off x="5192862" y="3707213"/>
            <a:ext cx="3103840" cy="1643005"/>
            <a:chOff x="5192862" y="3707211"/>
            <a:chExt cx="3103840" cy="1643005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6F22A1E3-8650-4970-9506-6CFF03DD78E0}"/>
                </a:ext>
              </a:extLst>
            </p:cNvPr>
            <p:cNvSpPr/>
            <p:nvPr/>
          </p:nvSpPr>
          <p:spPr>
            <a:xfrm>
              <a:off x="6221551" y="3762124"/>
              <a:ext cx="972611" cy="728157"/>
            </a:xfrm>
            <a:prstGeom prst="roundRect">
              <a:avLst/>
            </a:prstGeom>
            <a:solidFill>
              <a:srgbClr val="004B5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Control limiting</a:t>
              </a:r>
            </a:p>
          </p:txBody>
        </p:sp>
        <p:cxnSp>
          <p:nvCxnSpPr>
            <p:cNvPr id="17" name="Verbinder: gekrümmt 16">
              <a:extLst>
                <a:ext uri="{FF2B5EF4-FFF2-40B4-BE49-F238E27FC236}">
                  <a16:creationId xmlns:a16="http://schemas.microsoft.com/office/drawing/2014/main" id="{8656ABA8-D0BF-4B51-9473-77C77465F501}"/>
                </a:ext>
              </a:extLst>
            </p:cNvPr>
            <p:cNvCxnSpPr>
              <a:cxnSpLocks/>
              <a:stCxn id="8" idx="3"/>
              <a:endCxn id="16" idx="1"/>
            </p:cNvCxnSpPr>
            <p:nvPr/>
          </p:nvCxnSpPr>
          <p:spPr>
            <a:xfrm flipV="1">
              <a:off x="5554600" y="4126203"/>
              <a:ext cx="666951" cy="1224013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krümmt 17">
              <a:extLst>
                <a:ext uri="{FF2B5EF4-FFF2-40B4-BE49-F238E27FC236}">
                  <a16:creationId xmlns:a16="http://schemas.microsoft.com/office/drawing/2014/main" id="{BAFFF6D2-1806-4398-A637-CD3D60A82B29}"/>
                </a:ext>
              </a:extLst>
            </p:cNvPr>
            <p:cNvCxnSpPr>
              <a:cxnSpLocks/>
              <a:stCxn id="16" idx="3"/>
              <a:endCxn id="9" idx="1"/>
            </p:cNvCxnSpPr>
            <p:nvPr/>
          </p:nvCxnSpPr>
          <p:spPr>
            <a:xfrm>
              <a:off x="7194162" y="4126203"/>
              <a:ext cx="662545" cy="1224013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15CDE0F-2B47-40F7-8C0B-44D657970073}"/>
                </a:ext>
              </a:extLst>
            </p:cNvPr>
            <p:cNvSpPr txBox="1"/>
            <p:nvPr/>
          </p:nvSpPr>
          <p:spPr>
            <a:xfrm>
              <a:off x="5192862" y="3830321"/>
              <a:ext cx="8552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Control</a:t>
              </a:r>
            </a:p>
            <a:p>
              <a:r>
                <a:rPr lang="en-US" sz="1600" dirty="0"/>
                <a:t>Output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8B4B058-2E68-44BB-B381-990312890E80}"/>
                </a:ext>
              </a:extLst>
            </p:cNvPr>
            <p:cNvSpPr txBox="1"/>
            <p:nvPr/>
          </p:nvSpPr>
          <p:spPr>
            <a:xfrm>
              <a:off x="7441468" y="3707211"/>
              <a:ext cx="8552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Limited</a:t>
              </a:r>
            </a:p>
            <a:p>
              <a:r>
                <a:rPr lang="en-US" sz="1600" dirty="0"/>
                <a:t>Control</a:t>
              </a:r>
            </a:p>
            <a:p>
              <a:r>
                <a:rPr lang="en-US" sz="1600" dirty="0"/>
                <a:t>Output</a:t>
              </a:r>
            </a:p>
          </p:txBody>
        </p:sp>
      </p:grp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DB20199C-D13F-4DE5-B894-F359DE7AE4B4}"/>
              </a:ext>
            </a:extLst>
          </p:cNvPr>
          <p:cNvSpPr/>
          <p:nvPr/>
        </p:nvSpPr>
        <p:spPr>
          <a:xfrm>
            <a:off x="287800" y="4992136"/>
            <a:ext cx="1103060" cy="728158"/>
          </a:xfrm>
          <a:prstGeom prst="roundRect">
            <a:avLst/>
          </a:prstGeom>
          <a:solidFill>
            <a:srgbClr val="004B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Elevation mapping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A9A3D2B-0125-4407-B283-2EE083E33208}"/>
              </a:ext>
            </a:extLst>
          </p:cNvPr>
          <p:cNvGrpSpPr/>
          <p:nvPr/>
        </p:nvGrpSpPr>
        <p:grpSpPr>
          <a:xfrm>
            <a:off x="1390862" y="4790180"/>
            <a:ext cx="1061115" cy="584775"/>
            <a:chOff x="3304047" y="5502679"/>
            <a:chExt cx="1061115" cy="584775"/>
          </a:xfrm>
        </p:grpSpPr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D9E2DD9-BF04-4B91-B040-6DB557F9596F}"/>
                </a:ext>
              </a:extLst>
            </p:cNvPr>
            <p:cNvCxnSpPr>
              <a:cxnSpLocks/>
              <a:stCxn id="21" idx="3"/>
              <a:endCxn id="7" idx="1"/>
            </p:cNvCxnSpPr>
            <p:nvPr/>
          </p:nvCxnSpPr>
          <p:spPr>
            <a:xfrm flipV="1">
              <a:off x="3304047" y="6062717"/>
              <a:ext cx="1061115" cy="59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49C8A65-601A-4828-8BC0-22D6BD8C87BA}"/>
                </a:ext>
              </a:extLst>
            </p:cNvPr>
            <p:cNvSpPr txBox="1"/>
            <p:nvPr/>
          </p:nvSpPr>
          <p:spPr>
            <a:xfrm>
              <a:off x="3429031" y="5502679"/>
              <a:ext cx="792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Height</a:t>
              </a:r>
            </a:p>
            <a:p>
              <a:pPr algn="ctr"/>
              <a:r>
                <a:rPr lang="en-US" sz="1600" dirty="0"/>
                <a:t>Map</a:t>
              </a:r>
            </a:p>
          </p:txBody>
        </p:sp>
      </p:grp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AA76B054-3374-4232-9717-D093B9A4C6C1}"/>
              </a:ext>
            </a:extLst>
          </p:cNvPr>
          <p:cNvCxnSpPr>
            <a:cxnSpLocks/>
            <a:stCxn id="7" idx="0"/>
            <a:endCxn id="16" idx="0"/>
          </p:cNvCxnSpPr>
          <p:nvPr/>
        </p:nvCxnSpPr>
        <p:spPr>
          <a:xfrm rot="5400000" flipH="1" flipV="1">
            <a:off x="4168042" y="2446320"/>
            <a:ext cx="1224013" cy="3855622"/>
          </a:xfrm>
          <a:prstGeom prst="bentConnector3">
            <a:avLst>
              <a:gd name="adj1" fmla="val 11867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693515D-887B-47C8-BBC2-89FEE47D69F5}"/>
              </a:ext>
            </a:extLst>
          </p:cNvPr>
          <p:cNvSpPr txBox="1"/>
          <p:nvPr/>
        </p:nvSpPr>
        <p:spPr>
          <a:xfrm>
            <a:off x="2808130" y="3830323"/>
            <a:ext cx="855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</a:t>
            </a:r>
          </a:p>
          <a:p>
            <a:pPr algn="ctr"/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425593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5519618-8938-4F79-BA86-76326BB98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73" y="911781"/>
            <a:ext cx="6016427" cy="5754348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E9AD6DB0-32D0-4843-AF28-6F38EBDB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Chain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7C72223-71FE-4D2B-A4FC-2817ECBF5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74E85-B98F-4BEE-B492-E155B06D6128}" type="datetime1">
              <a:rPr lang="de-DE" smtClean="0"/>
              <a:t>16.02.2022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96A1F3-9E37-4C27-BE8E-3FAD4573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FCAEC1-C432-419C-BF83-C65DBE07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25</a:t>
            </a:fld>
            <a:r>
              <a:rPr lang="de-DE" kern="1300" spc="170"/>
              <a:t>   |   IM FOCUS DAS LEBEN</a:t>
            </a:r>
            <a:endParaRPr lang="de-DE" kern="1300" spc="17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A11E70-52BB-4E0A-A2CB-6ABBB5216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40DF190-25B8-47BE-85E8-A4F71EA6F64E}"/>
              </a:ext>
            </a:extLst>
          </p:cNvPr>
          <p:cNvSpPr/>
          <p:nvPr/>
        </p:nvSpPr>
        <p:spPr>
          <a:xfrm>
            <a:off x="2939143" y="1519007"/>
            <a:ext cx="3126921" cy="3444872"/>
          </a:xfrm>
          <a:prstGeom prst="roundRect">
            <a:avLst/>
          </a:prstGeom>
          <a:solidFill>
            <a:srgbClr val="004B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C37B03C-45B5-404A-A701-9961EF7B4F09}"/>
              </a:ext>
            </a:extLst>
          </p:cNvPr>
          <p:cNvSpPr/>
          <p:nvPr/>
        </p:nvSpPr>
        <p:spPr>
          <a:xfrm>
            <a:off x="5951764" y="1554100"/>
            <a:ext cx="2367643" cy="3444872"/>
          </a:xfrm>
          <a:prstGeom prst="roundRect">
            <a:avLst/>
          </a:prstGeom>
          <a:solidFill>
            <a:srgbClr val="004B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63EF718-9211-421B-8415-324C399E6A7C}"/>
              </a:ext>
            </a:extLst>
          </p:cNvPr>
          <p:cNvSpPr/>
          <p:nvPr/>
        </p:nvSpPr>
        <p:spPr>
          <a:xfrm>
            <a:off x="4442922" y="4718956"/>
            <a:ext cx="2953921" cy="1412423"/>
          </a:xfrm>
          <a:prstGeom prst="roundRect">
            <a:avLst/>
          </a:prstGeom>
          <a:solidFill>
            <a:srgbClr val="004B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0A299C4-2695-4B61-9477-C6CFA44C5D36}"/>
              </a:ext>
            </a:extLst>
          </p:cNvPr>
          <p:cNvSpPr txBox="1"/>
          <p:nvPr/>
        </p:nvSpPr>
        <p:spPr>
          <a:xfrm>
            <a:off x="7190258" y="944719"/>
            <a:ext cx="1066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Slope</a:t>
            </a:r>
          </a:p>
          <a:p>
            <a:pPr algn="ctr"/>
            <a:r>
              <a:rPr lang="en-US" dirty="0"/>
              <a:t>Behavior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7D352EC-59E2-4A84-B820-5CA711044A01}"/>
              </a:ext>
            </a:extLst>
          </p:cNvPr>
          <p:cNvSpPr txBox="1"/>
          <p:nvPr/>
        </p:nvSpPr>
        <p:spPr>
          <a:xfrm>
            <a:off x="3111315" y="908823"/>
            <a:ext cx="1066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</a:t>
            </a:r>
          </a:p>
          <a:p>
            <a:pPr algn="ctr"/>
            <a:r>
              <a:rPr lang="en-US" dirty="0"/>
              <a:t>Behavior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05F8D4-9C58-467B-921B-9E6FFCA01354}"/>
              </a:ext>
            </a:extLst>
          </p:cNvPr>
          <p:cNvSpPr txBox="1"/>
          <p:nvPr/>
        </p:nvSpPr>
        <p:spPr>
          <a:xfrm>
            <a:off x="2894910" y="524050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Combination</a:t>
            </a:r>
          </a:p>
        </p:txBody>
      </p:sp>
    </p:spTree>
    <p:extLst>
      <p:ext uri="{BB962C8B-B14F-4D97-AF65-F5344CB8AC3E}">
        <p14:creationId xmlns:p14="http://schemas.microsoft.com/office/powerpoint/2010/main" val="147774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C206C-79BB-4295-8601-203849A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305605-45D0-485A-A657-5E8E86F0B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9CC0D8-5660-41AF-A559-C76DE6AC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56C03F-3C17-4368-928E-DC078EAD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26</a:t>
            </a:fld>
            <a:r>
              <a:rPr lang="de-DE"/>
              <a:t>   |   IM FOCUS DAS LEBEN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6A3B42D-F2E0-444D-873A-05680200A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  <p:pic>
        <p:nvPicPr>
          <p:cNvPr id="8" name="Grafik 7" descr="Ein Bild, das draußen, Boden enthält.&#10;&#10;Automatisch generierte Beschreibung">
            <a:extLst>
              <a:ext uri="{FF2B5EF4-FFF2-40B4-BE49-F238E27FC236}">
                <a16:creationId xmlns:a16="http://schemas.microsoft.com/office/drawing/2014/main" id="{17429A42-4A44-4083-81F6-B84F65D31A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3" y="2549804"/>
            <a:ext cx="6383494" cy="3590715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403BD02-42C0-4277-A7DE-89E13D651122}"/>
              </a:ext>
            </a:extLst>
          </p:cNvPr>
          <p:cNvSpPr txBox="1">
            <a:spLocks/>
          </p:cNvSpPr>
          <p:nvPr/>
        </p:nvSpPr>
        <p:spPr bwMode="auto">
          <a:xfrm>
            <a:off x="457202" y="2066253"/>
            <a:ext cx="4030978" cy="431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255979" indent="-25597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6009" indent="-21311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6039" indent="-170256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8930" indent="-17025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1821" indent="-17025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00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54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09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62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Skate park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761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C206C-79BB-4295-8601-203849A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305605-45D0-485A-A657-5E8E86F0B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9CC0D8-5660-41AF-A559-C76DE6AC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C1D0F-49DE-418C-8FD0-1CFEE9124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Skate park</a:t>
            </a:r>
          </a:p>
          <a:p>
            <a:r>
              <a:rPr lang="de-DE" dirty="0"/>
              <a:t>Software</a:t>
            </a:r>
          </a:p>
          <a:p>
            <a:pPr lvl="1"/>
            <a:r>
              <a:rPr lang="de-DE" dirty="0" err="1"/>
              <a:t>move_base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  <a:p>
            <a:pPr lvl="1"/>
            <a:r>
              <a:rPr lang="de-DE" dirty="0"/>
              <a:t>Offline B-Spline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planner</a:t>
            </a:r>
            <a:r>
              <a:rPr lang="de-DE" dirty="0"/>
              <a:t> </a:t>
            </a:r>
            <a:r>
              <a:rPr lang="en-US" sz="1600" dirty="0"/>
              <a:t>[Nguyen, 2021]</a:t>
            </a:r>
            <a:endParaRPr lang="de-DE" dirty="0"/>
          </a:p>
          <a:p>
            <a:pPr lvl="1"/>
            <a:r>
              <a:rPr lang="de-DE" dirty="0" err="1"/>
              <a:t>gmapping</a:t>
            </a:r>
            <a:r>
              <a:rPr lang="de-DE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Grisetti</a:t>
            </a:r>
            <a:r>
              <a:rPr lang="en-US" sz="1600" dirty="0"/>
              <a:t>, 2007]</a:t>
            </a:r>
            <a:r>
              <a:rPr lang="en-US" sz="800" dirty="0"/>
              <a:t> 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56C03F-3C17-4368-928E-DC078EAD29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27</a:t>
            </a:fld>
            <a:r>
              <a:rPr lang="de-DE"/>
              <a:t>   |   IM FOCUS DAS LEBEN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B1148E9-366B-4C1B-B9F6-13AAB6CE06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850D03-DC37-4FDD-A786-973DCD357FE8}"/>
              </a:ext>
            </a:extLst>
          </p:cNvPr>
          <p:cNvSpPr txBox="1"/>
          <p:nvPr/>
        </p:nvSpPr>
        <p:spPr>
          <a:xfrm>
            <a:off x="0" y="6024420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[Nguyen, 2021]</a:t>
            </a:r>
            <a:endParaRPr lang="de-DE" sz="700" dirty="0"/>
          </a:p>
          <a:p>
            <a:r>
              <a:rPr lang="en-US" sz="700" dirty="0">
                <a:effectLst/>
                <a:latin typeface="+mn-lt"/>
              </a:rPr>
              <a:t>Nguyen, N. T., Schilling, L., </a:t>
            </a:r>
            <a:r>
              <a:rPr lang="en-US" sz="700" dirty="0" err="1">
                <a:effectLst/>
                <a:latin typeface="+mn-lt"/>
              </a:rPr>
              <a:t>Angern</a:t>
            </a:r>
            <a:r>
              <a:rPr lang="en-US" sz="700" dirty="0">
                <a:effectLst/>
                <a:latin typeface="+mn-lt"/>
              </a:rPr>
              <a:t>, M. S., Hamann, H., Ernst, F., and </a:t>
            </a:r>
            <a:r>
              <a:rPr lang="en-US" sz="700" dirty="0" err="1">
                <a:effectLst/>
                <a:latin typeface="+mn-lt"/>
              </a:rPr>
              <a:t>Schildbach</a:t>
            </a:r>
            <a:r>
              <a:rPr lang="en-US" sz="700" dirty="0">
                <a:effectLst/>
                <a:latin typeface="+mn-lt"/>
              </a:rPr>
              <a:t>, G. B-spline path planner for safe navigation of mobile robots. In: 2021 IEEE/RSJ International Conference on Intelligent Robots and Systems (IROS). IEEE. 2021, pp. 339–345.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421F2B-4DD4-4A33-9C83-34E991337840}"/>
              </a:ext>
            </a:extLst>
          </p:cNvPr>
          <p:cNvSpPr txBox="1"/>
          <p:nvPr/>
        </p:nvSpPr>
        <p:spPr>
          <a:xfrm>
            <a:off x="0" y="6363155"/>
            <a:ext cx="6870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[</a:t>
            </a:r>
            <a:r>
              <a:rPr lang="en-US" sz="700" dirty="0" err="1"/>
              <a:t>Grisetti</a:t>
            </a:r>
            <a:r>
              <a:rPr lang="en-US" sz="700" dirty="0"/>
              <a:t>, 2007] </a:t>
            </a:r>
          </a:p>
          <a:p>
            <a:r>
              <a:rPr lang="en-US" sz="700" dirty="0" err="1">
                <a:effectLst/>
                <a:latin typeface="+mn-lt"/>
              </a:rPr>
              <a:t>Grisetti</a:t>
            </a:r>
            <a:r>
              <a:rPr lang="en-US" sz="700" dirty="0">
                <a:effectLst/>
                <a:latin typeface="+mn-lt"/>
              </a:rPr>
              <a:t>, G., </a:t>
            </a:r>
            <a:r>
              <a:rPr lang="en-US" sz="700" dirty="0" err="1">
                <a:effectLst/>
                <a:latin typeface="+mn-lt"/>
              </a:rPr>
              <a:t>Stachniss</a:t>
            </a:r>
            <a:r>
              <a:rPr lang="en-US" sz="700" dirty="0">
                <a:effectLst/>
                <a:latin typeface="+mn-lt"/>
              </a:rPr>
              <a:t>, C., and </a:t>
            </a:r>
            <a:r>
              <a:rPr lang="en-US" sz="700" dirty="0" err="1">
                <a:effectLst/>
                <a:latin typeface="+mn-lt"/>
              </a:rPr>
              <a:t>Burgard</a:t>
            </a:r>
            <a:r>
              <a:rPr lang="en-US" sz="700" dirty="0">
                <a:effectLst/>
                <a:latin typeface="+mn-lt"/>
              </a:rPr>
              <a:t>, W. Improved techniques for grid mapping with </a:t>
            </a:r>
            <a:r>
              <a:rPr lang="en-US" sz="700" dirty="0" err="1">
                <a:effectLst/>
                <a:latin typeface="+mn-lt"/>
              </a:rPr>
              <a:t>rao-blackwellized</a:t>
            </a:r>
            <a:r>
              <a:rPr lang="en-US" sz="700" dirty="0">
                <a:effectLst/>
                <a:latin typeface="+mn-lt"/>
              </a:rPr>
              <a:t> particle filters. In: IEEE transactions on Robotics 23(1):34–46, 2007.</a:t>
            </a:r>
            <a:endParaRPr lang="en-US" sz="700" dirty="0">
              <a:latin typeface="+mn-lt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32E4FFA-602B-4B2B-9B7A-C4C80F43F2D2}"/>
              </a:ext>
            </a:extLst>
          </p:cNvPr>
          <p:cNvGrpSpPr/>
          <p:nvPr/>
        </p:nvGrpSpPr>
        <p:grpSpPr>
          <a:xfrm>
            <a:off x="4614864" y="2546294"/>
            <a:ext cx="4454163" cy="3512573"/>
            <a:chOff x="4671062" y="3157849"/>
            <a:chExt cx="3929475" cy="309880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43E05F6-6C0B-46BE-BF4B-73AE32A0E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2" t="4300" r="5456" b="8388"/>
            <a:stretch/>
          </p:blipFill>
          <p:spPr>
            <a:xfrm>
              <a:off x="4671062" y="3157849"/>
              <a:ext cx="3929475" cy="3086118"/>
            </a:xfrm>
            <a:prstGeom prst="rect">
              <a:avLst/>
            </a:prstGeom>
            <a:noFill/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6337C-8C0C-4A61-B1D0-81A7BFECFF6D}"/>
                </a:ext>
              </a:extLst>
            </p:cNvPr>
            <p:cNvSpPr txBox="1"/>
            <p:nvPr/>
          </p:nvSpPr>
          <p:spPr>
            <a:xfrm>
              <a:off x="7977282" y="6066587"/>
              <a:ext cx="434435" cy="190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85000"/>
                    </a:schemeClr>
                  </a:solidFill>
                </a:rPr>
                <a:t>meters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57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FF848-034B-4D34-A527-9570948F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C4BC82-B4B2-48D0-AF2C-43F8455B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96FAEE-58CB-41B1-9084-CD9096F4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 Thesis | Max-Ole von Waldow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5BA4B76-E9B9-4B1B-8E47-18CFFB29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and conservative obstacles (overlayed)</a:t>
            </a:r>
          </a:p>
          <a:p>
            <a:pPr lvl="1"/>
            <a:r>
              <a:rPr lang="en-US" dirty="0"/>
              <a:t>Fundamental obstacles are less exaggerated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6872988-3AC8-4C69-BD4E-5124A2250223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21" y="2066253"/>
            <a:ext cx="4030978" cy="4030978"/>
          </a:xfrm>
          <a:ln>
            <a:solidFill>
              <a:schemeClr val="tx1"/>
            </a:solidFill>
          </a:ln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897C3F-BE60-46BD-B401-C19C6D60F5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28</a:t>
            </a:fld>
            <a:r>
              <a:rPr lang="de-DE"/>
              <a:t>   |   IM FOCUS DAS LEBEN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416D2A8F-7CB0-475B-90A4-92F6E80204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61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rafik 529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3BB6763-5856-45FD-8E6F-DA1068CFB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90" y="2066251"/>
            <a:ext cx="3653520" cy="36581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9FF848-034B-4D34-A527-9570948F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C4BC82-B4B2-48D0-AF2C-43F8455B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96FAEE-58CB-41B1-9084-CD9096F4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5BA4B76-E9B9-4B1B-8E47-18CFFB29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and conservative obstacles (overlayed)</a:t>
            </a:r>
          </a:p>
          <a:p>
            <a:pPr lvl="1"/>
            <a:r>
              <a:rPr lang="en-US" dirty="0"/>
              <a:t>Fundamental obstacles are less exaggerated</a:t>
            </a:r>
          </a:p>
          <a:p>
            <a:r>
              <a:rPr lang="en-US" dirty="0"/>
              <a:t>Integration with B-Spline path planner </a:t>
            </a:r>
            <a:r>
              <a:rPr lang="en-US" sz="1600" dirty="0"/>
              <a:t>[Nguyen, 2021]</a:t>
            </a:r>
            <a:endParaRPr lang="en-US" dirty="0"/>
          </a:p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897C3F-BE60-46BD-B401-C19C6D60F5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29</a:t>
            </a:fld>
            <a:r>
              <a:rPr lang="de-DE" dirty="0"/>
              <a:t>   |   IM FOCUS DAS LEBEN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CED05F07-36DD-4083-A72B-78ED0EDE53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  <p:sp>
        <p:nvSpPr>
          <p:cNvPr id="528" name="Textfeld 527">
            <a:extLst>
              <a:ext uri="{FF2B5EF4-FFF2-40B4-BE49-F238E27FC236}">
                <a16:creationId xmlns:a16="http://schemas.microsoft.com/office/drawing/2014/main" id="{51AF0B17-282A-43D7-A1C1-E9D7BC069A1F}"/>
              </a:ext>
            </a:extLst>
          </p:cNvPr>
          <p:cNvSpPr txBox="1"/>
          <p:nvPr/>
        </p:nvSpPr>
        <p:spPr>
          <a:xfrm>
            <a:off x="5000489" y="5719701"/>
            <a:ext cx="31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B-Spline in conservative map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7CEA61-1A2E-4A53-AA6B-D9DD3AF95AA0}"/>
              </a:ext>
            </a:extLst>
          </p:cNvPr>
          <p:cNvSpPr txBox="1"/>
          <p:nvPr/>
        </p:nvSpPr>
        <p:spPr>
          <a:xfrm>
            <a:off x="0" y="6250631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[Nguyen, 2021]</a:t>
            </a:r>
            <a:endParaRPr lang="de-DE" sz="700" dirty="0"/>
          </a:p>
          <a:p>
            <a:r>
              <a:rPr lang="en-US" sz="700" dirty="0">
                <a:effectLst/>
                <a:latin typeface="+mn-lt"/>
              </a:rPr>
              <a:t>Nguyen, N. T., Schilling, L., </a:t>
            </a:r>
            <a:r>
              <a:rPr lang="en-US" sz="700" dirty="0" err="1">
                <a:effectLst/>
                <a:latin typeface="+mn-lt"/>
              </a:rPr>
              <a:t>Angern</a:t>
            </a:r>
            <a:r>
              <a:rPr lang="en-US" sz="700" dirty="0">
                <a:effectLst/>
                <a:latin typeface="+mn-lt"/>
              </a:rPr>
              <a:t>, M. S., Hamann, H., Ernst, F., and </a:t>
            </a:r>
            <a:r>
              <a:rPr lang="en-US" sz="700" dirty="0" err="1">
                <a:effectLst/>
                <a:latin typeface="+mn-lt"/>
              </a:rPr>
              <a:t>Schildbach</a:t>
            </a:r>
            <a:r>
              <a:rPr lang="en-US" sz="700" dirty="0">
                <a:effectLst/>
                <a:latin typeface="+mn-lt"/>
              </a:rPr>
              <a:t>, G. B-spline path planner for safe navigation of mobile robots. In: 2021 IEEE/RSJ International Conference on Intelligent Robots and Systems (IROS). IEEE. 2021, pp. 339–345.</a:t>
            </a:r>
          </a:p>
        </p:txBody>
      </p:sp>
    </p:spTree>
    <p:extLst>
      <p:ext uri="{BB962C8B-B14F-4D97-AF65-F5344CB8AC3E}">
        <p14:creationId xmlns:p14="http://schemas.microsoft.com/office/powerpoint/2010/main" val="28399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5E8D2-7AB6-4F63-818B-30C09EB6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95E899-8C1E-48CA-92C6-2D510CBA0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Agriculture (KRIBL project)</a:t>
            </a:r>
          </a:p>
          <a:p>
            <a:pPr lvl="1"/>
            <a:r>
              <a:rPr lang="en-US" dirty="0"/>
              <a:t>Extraterrestrial exploration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Rescue robotics</a:t>
            </a:r>
            <a:endParaRPr lang="de-DE" dirty="0"/>
          </a:p>
          <a:p>
            <a:r>
              <a:rPr lang="de-DE" dirty="0"/>
              <a:t>Goals</a:t>
            </a:r>
          </a:p>
          <a:p>
            <a:pPr lvl="1"/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traversability</a:t>
            </a:r>
            <a:r>
              <a:rPr lang="de-DE" dirty="0"/>
              <a:t> </a:t>
            </a:r>
            <a:r>
              <a:rPr lang="de-DE" dirty="0" err="1"/>
              <a:t>tailored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design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endParaRPr lang="de-DE" dirty="0"/>
          </a:p>
          <a:p>
            <a:pPr lvl="1"/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software</a:t>
            </a:r>
            <a:endParaRPr lang="de-DE" dirty="0"/>
          </a:p>
          <a:p>
            <a:pPr lvl="1"/>
            <a:r>
              <a:rPr lang="de-DE" dirty="0" err="1"/>
              <a:t>Modularity</a:t>
            </a:r>
            <a:endParaRPr lang="de-DE" dirty="0"/>
          </a:p>
          <a:p>
            <a:pPr lvl="1"/>
            <a:r>
              <a:rPr lang="de-DE" dirty="0" err="1"/>
              <a:t>Expand</a:t>
            </a:r>
            <a:r>
              <a:rPr lang="de-DE" dirty="0"/>
              <a:t> </a:t>
            </a:r>
            <a:r>
              <a:rPr lang="en-US" dirty="0"/>
              <a:t>projects</a:t>
            </a:r>
            <a:r>
              <a:rPr lang="de-DE" dirty="0"/>
              <a:t> </a:t>
            </a:r>
            <a:r>
              <a:rPr lang="en-US" dirty="0"/>
              <a:t>to</a:t>
            </a:r>
            <a:r>
              <a:rPr lang="de-DE" dirty="0"/>
              <a:t>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terrain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5366A-4415-4DEC-9C28-C430D4BF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E021E9-B185-4DC1-8AEA-C2286C5D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2C6C14-AB26-4C85-8D44-814B2A49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3</a:t>
            </a:fld>
            <a:r>
              <a:rPr lang="de-DE" dirty="0"/>
              <a:t>   |   IM FOCUS DAS LEBEN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5D8A375-82A0-480A-A6BC-9A9927635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 and Background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rafik 529">
            <a:extLst>
              <a:ext uri="{FF2B5EF4-FFF2-40B4-BE49-F238E27FC236}">
                <a16:creationId xmlns:a16="http://schemas.microsoft.com/office/drawing/2014/main" id="{63BB6763-5856-45FD-8E6F-DA1068CFB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6890" y="2070847"/>
            <a:ext cx="3653520" cy="36489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9FF848-034B-4D34-A527-9570948F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C4BC82-B4B2-48D0-AF2C-43F8455B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96FAEE-58CB-41B1-9084-CD9096F4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5BA4B76-E9B9-4B1B-8E47-18CFFB29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and conservative obstacles (overlayed)</a:t>
            </a:r>
          </a:p>
          <a:p>
            <a:pPr lvl="1"/>
            <a:r>
              <a:rPr lang="en-US" dirty="0"/>
              <a:t>Fundamental obstacles are less exaggerated</a:t>
            </a:r>
          </a:p>
          <a:p>
            <a:r>
              <a:rPr lang="en-US" dirty="0"/>
              <a:t>Integration with B-Spline path planner </a:t>
            </a:r>
            <a:r>
              <a:rPr lang="en-US" sz="1600" dirty="0"/>
              <a:t>[Nguyen, 2021]</a:t>
            </a:r>
            <a:endParaRPr lang="en-US" dirty="0"/>
          </a:p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897C3F-BE60-46BD-B401-C19C6D60F5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30</a:t>
            </a:fld>
            <a:r>
              <a:rPr lang="de-DE"/>
              <a:t>   |   IM FOCUS DAS LEBEN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4F82E220-A2F2-429A-87B6-0C0EBEB32B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  <p:sp>
        <p:nvSpPr>
          <p:cNvPr id="528" name="Textfeld 527">
            <a:extLst>
              <a:ext uri="{FF2B5EF4-FFF2-40B4-BE49-F238E27FC236}">
                <a16:creationId xmlns:a16="http://schemas.microsoft.com/office/drawing/2014/main" id="{51AF0B17-282A-43D7-A1C1-E9D7BC069A1F}"/>
              </a:ext>
            </a:extLst>
          </p:cNvPr>
          <p:cNvSpPr txBox="1"/>
          <p:nvPr/>
        </p:nvSpPr>
        <p:spPr>
          <a:xfrm>
            <a:off x="4725575" y="5724367"/>
            <a:ext cx="367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B-Spline in non-conservative map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967215-7677-4570-933D-1E345D8D6169}"/>
              </a:ext>
            </a:extLst>
          </p:cNvPr>
          <p:cNvSpPr txBox="1"/>
          <p:nvPr/>
        </p:nvSpPr>
        <p:spPr>
          <a:xfrm>
            <a:off x="0" y="6250631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[Nguyen, 2021]</a:t>
            </a:r>
            <a:endParaRPr lang="de-DE" sz="700" dirty="0"/>
          </a:p>
          <a:p>
            <a:r>
              <a:rPr lang="en-US" sz="700" dirty="0">
                <a:effectLst/>
                <a:latin typeface="+mn-lt"/>
              </a:rPr>
              <a:t>Nguyen, N. T., Schilling, L., </a:t>
            </a:r>
            <a:r>
              <a:rPr lang="en-US" sz="700" dirty="0" err="1">
                <a:effectLst/>
                <a:latin typeface="+mn-lt"/>
              </a:rPr>
              <a:t>Angern</a:t>
            </a:r>
            <a:r>
              <a:rPr lang="en-US" sz="700" dirty="0">
                <a:effectLst/>
                <a:latin typeface="+mn-lt"/>
              </a:rPr>
              <a:t>, M. S., Hamann, H., Ernst, F., and </a:t>
            </a:r>
            <a:r>
              <a:rPr lang="en-US" sz="700" dirty="0" err="1">
                <a:effectLst/>
                <a:latin typeface="+mn-lt"/>
              </a:rPr>
              <a:t>Schildbach</a:t>
            </a:r>
            <a:r>
              <a:rPr lang="en-US" sz="700" dirty="0">
                <a:effectLst/>
                <a:latin typeface="+mn-lt"/>
              </a:rPr>
              <a:t>, G. B-spline path planner for safe navigation of mobile robots. In: 2021 IEEE/RSJ International Conference on Intelligent Robots and Systems (IROS). IEEE. 2021, pp. 339–345.</a:t>
            </a:r>
          </a:p>
        </p:txBody>
      </p:sp>
    </p:spTree>
    <p:extLst>
      <p:ext uri="{BB962C8B-B14F-4D97-AF65-F5344CB8AC3E}">
        <p14:creationId xmlns:p14="http://schemas.microsoft.com/office/powerpoint/2010/main" val="231186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FF848-034B-4D34-A527-9570948F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C4BC82-B4B2-48D0-AF2C-43F8455B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96FAEE-58CB-41B1-9084-CD9096F4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5BA4B76-E9B9-4B1B-8E47-18CFFB29C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and conservative obstacles (overlayed)</a:t>
            </a:r>
          </a:p>
          <a:p>
            <a:pPr lvl="1"/>
            <a:r>
              <a:rPr lang="en-US" dirty="0"/>
              <a:t>Fundamental obstacles are less exaggerated</a:t>
            </a:r>
          </a:p>
          <a:p>
            <a:r>
              <a:rPr lang="en-US" dirty="0"/>
              <a:t>Integration with B-Spline path planner </a:t>
            </a:r>
            <a:r>
              <a:rPr lang="en-US" sz="1600" dirty="0"/>
              <a:t>[Nguyen, 2021]</a:t>
            </a:r>
            <a:endParaRPr lang="en-US" dirty="0"/>
          </a:p>
          <a:p>
            <a:pPr lvl="1"/>
            <a:r>
              <a:rPr lang="de-DE" dirty="0"/>
              <a:t>Orange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shorter</a:t>
            </a:r>
            <a:r>
              <a:rPr lang="de-DE" dirty="0"/>
              <a:t> and</a:t>
            </a:r>
            <a:r>
              <a:rPr lang="en-US" dirty="0"/>
              <a:t> subject to control limits</a:t>
            </a:r>
            <a:endParaRPr lang="de-DE" dirty="0"/>
          </a:p>
          <a:p>
            <a:endParaRPr lang="en-US" dirty="0"/>
          </a:p>
        </p:txBody>
      </p:sp>
      <p:pic>
        <p:nvPicPr>
          <p:cNvPr id="8" name="Inhaltsplatzhalter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6872988-3AC8-4C69-BD4E-5124A2250223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25" y="2173287"/>
            <a:ext cx="4102100" cy="4102100"/>
          </a:xfrm>
          <a:ln>
            <a:solidFill>
              <a:schemeClr val="tx1"/>
            </a:solidFill>
          </a:ln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897C3F-BE60-46BD-B401-C19C6D60F5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31</a:t>
            </a:fld>
            <a:r>
              <a:rPr lang="de-DE"/>
              <a:t>   |   IM FOCUS DAS LEBEN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7360F21-776D-4303-8383-F4D5148B90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22C490-CBDD-43BF-9AA8-33A2C05D79B2}"/>
              </a:ext>
            </a:extLst>
          </p:cNvPr>
          <p:cNvSpPr txBox="1"/>
          <p:nvPr/>
        </p:nvSpPr>
        <p:spPr>
          <a:xfrm>
            <a:off x="7895255" y="1751225"/>
            <a:ext cx="124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A809"/>
                </a:solidFill>
              </a:rPr>
              <a:t>control limit method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E81023-CDA2-4DCD-9491-C648B0C0B882}"/>
              </a:ext>
            </a:extLst>
          </p:cNvPr>
          <p:cNvSpPr txBox="1"/>
          <p:nvPr/>
        </p:nvSpPr>
        <p:spPr>
          <a:xfrm>
            <a:off x="6775390" y="1751225"/>
            <a:ext cx="111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80078"/>
                </a:solidFill>
              </a:rPr>
              <a:t>conservative method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DB5419-5EF6-4468-8D5B-D3517E3D1454}"/>
              </a:ext>
            </a:extLst>
          </p:cNvPr>
          <p:cNvSpPr txBox="1"/>
          <p:nvPr/>
        </p:nvSpPr>
        <p:spPr>
          <a:xfrm>
            <a:off x="0" y="6250631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[Nguyen, 2021]</a:t>
            </a:r>
            <a:endParaRPr lang="de-DE" sz="700" dirty="0"/>
          </a:p>
          <a:p>
            <a:r>
              <a:rPr lang="en-US" sz="700" dirty="0">
                <a:effectLst/>
                <a:latin typeface="+mn-lt"/>
              </a:rPr>
              <a:t>Nguyen, N. T., Schilling, L., </a:t>
            </a:r>
            <a:r>
              <a:rPr lang="en-US" sz="700" dirty="0" err="1">
                <a:effectLst/>
                <a:latin typeface="+mn-lt"/>
              </a:rPr>
              <a:t>Angern</a:t>
            </a:r>
            <a:r>
              <a:rPr lang="en-US" sz="700" dirty="0">
                <a:effectLst/>
                <a:latin typeface="+mn-lt"/>
              </a:rPr>
              <a:t>, M. S., Hamann, H., Ernst, F., and </a:t>
            </a:r>
            <a:r>
              <a:rPr lang="en-US" sz="700" dirty="0" err="1">
                <a:effectLst/>
                <a:latin typeface="+mn-lt"/>
              </a:rPr>
              <a:t>Schildbach</a:t>
            </a:r>
            <a:r>
              <a:rPr lang="en-US" sz="700" dirty="0">
                <a:effectLst/>
                <a:latin typeface="+mn-lt"/>
              </a:rPr>
              <a:t>, G. B-spline path planner for safe navigation of mobile robots. In: 2021 IEEE/RSJ International Conference on Intelligent Robots and Systems (IROS). IEEE. 2021, pp. 339–345.</a:t>
            </a:r>
          </a:p>
        </p:txBody>
      </p:sp>
    </p:spTree>
    <p:extLst>
      <p:ext uri="{BB962C8B-B14F-4D97-AF65-F5344CB8AC3E}">
        <p14:creationId xmlns:p14="http://schemas.microsoft.com/office/powerpoint/2010/main" val="1428119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275A8-E0B5-4259-9226-126A0F1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86ABBD-2AC2-4597-8E7E-96812B50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5309D-A0A0-49FC-AB4B-FA898F5AA763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E02BB2-CCAA-4161-853C-00E3E972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2ED316-1560-4688-80B4-D1E0E159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32</a:t>
            </a:fld>
            <a:r>
              <a:rPr lang="de-DE"/>
              <a:t>   |   IM FOCUS DAS LEBEN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EA9F72B-9ACF-4D0A-AE4D-F69B915C0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E2365E-E022-467D-BA96-1B70200C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11613" r="4431" b="2554"/>
          <a:stretch/>
        </p:blipFill>
        <p:spPr>
          <a:xfrm>
            <a:off x="2" y="3187471"/>
            <a:ext cx="5188357" cy="3266228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FE633FE-D3BB-474F-9024-4EA7161C79A3}"/>
              </a:ext>
            </a:extLst>
          </p:cNvPr>
          <p:cNvSpPr txBox="1">
            <a:spLocks/>
          </p:cNvSpPr>
          <p:nvPr/>
        </p:nvSpPr>
        <p:spPr>
          <a:xfrm>
            <a:off x="457202" y="2066253"/>
            <a:ext cx="4030978" cy="4315505"/>
          </a:xfrm>
          <a:prstGeom prst="rect">
            <a:avLst/>
          </a:prstGeom>
        </p:spPr>
        <p:txBody>
          <a:bodyPr/>
          <a:lstStyle>
            <a:lvl1pPr marL="255979" indent="-25597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6009" indent="-21311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6039" indent="-170256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8930" indent="-17025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1821" indent="-17025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00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54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09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62" indent="-171428" algn="l" defTabSz="68570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Control </a:t>
            </a:r>
            <a:r>
              <a:rPr lang="de-DE" dirty="0" err="1"/>
              <a:t>limits</a:t>
            </a:r>
            <a:r>
              <a:rPr lang="de-DE" dirty="0"/>
              <a:t> on </a:t>
            </a:r>
            <a:r>
              <a:rPr lang="de-DE" dirty="0" err="1"/>
              <a:t>path</a:t>
            </a:r>
            <a:endParaRPr lang="de-DE" dirty="0"/>
          </a:p>
          <a:p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margin</a:t>
            </a:r>
            <a:endParaRPr lang="de-DE" dirty="0"/>
          </a:p>
          <a:p>
            <a:endParaRPr lang="en-US" dirty="0"/>
          </a:p>
        </p:txBody>
      </p:sp>
      <p:pic>
        <p:nvPicPr>
          <p:cNvPr id="18" name="Grafik 1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414ED3E-CC50-45AC-85F9-876BF5FA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80" y="2307771"/>
            <a:ext cx="4145928" cy="41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87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A014E-B5DD-4293-96E7-C854DACD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gmapping</a:t>
            </a:r>
            <a:r>
              <a:rPr lang="de-DE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Grisetti</a:t>
            </a:r>
            <a:r>
              <a:rPr lang="en-US" sz="1600" dirty="0"/>
              <a:t>, 2007]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77A2B4A-6A9F-465A-9AC7-C6495002A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" y="2328918"/>
            <a:ext cx="3766664" cy="37666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D6A50D-F7D0-4141-9DA3-E6FFC9B6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50C704-F43F-4484-914D-2311BEFA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AD40A-6C34-4C56-B8CF-9CD6FD1D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33</a:t>
            </a:fld>
            <a:r>
              <a:rPr lang="de-DE"/>
              <a:t>   |   IM FOCUS DAS LEBEN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7C442DB-25D0-421E-9B08-88C001BB9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  <p:pic>
        <p:nvPicPr>
          <p:cNvPr id="10" name="Grafik 9" descr="Ein Bild, das Straße, draußen, Transport, Asphalt enthält.&#10;&#10;Automatisch generierte Beschreibung">
            <a:extLst>
              <a:ext uri="{FF2B5EF4-FFF2-40B4-BE49-F238E27FC236}">
                <a16:creationId xmlns:a16="http://schemas.microsoft.com/office/drawing/2014/main" id="{52DEC07B-FE45-4CA9-8346-5DCD70146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24" y="2328917"/>
            <a:ext cx="5190595" cy="376666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9283F68-89EC-4640-BBDD-0F5E32860937}"/>
              </a:ext>
            </a:extLst>
          </p:cNvPr>
          <p:cNvSpPr txBox="1"/>
          <p:nvPr/>
        </p:nvSpPr>
        <p:spPr>
          <a:xfrm>
            <a:off x="0" y="6358351"/>
            <a:ext cx="6870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[</a:t>
            </a:r>
            <a:r>
              <a:rPr lang="en-US" sz="700" dirty="0" err="1"/>
              <a:t>Grisetti</a:t>
            </a:r>
            <a:r>
              <a:rPr lang="en-US" sz="700" dirty="0"/>
              <a:t>, 2007] </a:t>
            </a:r>
          </a:p>
          <a:p>
            <a:r>
              <a:rPr lang="en-US" sz="700" dirty="0" err="1">
                <a:effectLst/>
                <a:latin typeface="+mn-lt"/>
              </a:rPr>
              <a:t>Grisetti</a:t>
            </a:r>
            <a:r>
              <a:rPr lang="en-US" sz="700" dirty="0">
                <a:effectLst/>
                <a:latin typeface="+mn-lt"/>
              </a:rPr>
              <a:t>, G., </a:t>
            </a:r>
            <a:r>
              <a:rPr lang="en-US" sz="700" dirty="0" err="1">
                <a:effectLst/>
                <a:latin typeface="+mn-lt"/>
              </a:rPr>
              <a:t>Stachniss</a:t>
            </a:r>
            <a:r>
              <a:rPr lang="en-US" sz="700" dirty="0">
                <a:effectLst/>
                <a:latin typeface="+mn-lt"/>
              </a:rPr>
              <a:t>, C., and </a:t>
            </a:r>
            <a:r>
              <a:rPr lang="en-US" sz="700" dirty="0" err="1">
                <a:effectLst/>
                <a:latin typeface="+mn-lt"/>
              </a:rPr>
              <a:t>Burgard</a:t>
            </a:r>
            <a:r>
              <a:rPr lang="en-US" sz="700" dirty="0">
                <a:effectLst/>
                <a:latin typeface="+mn-lt"/>
              </a:rPr>
              <a:t>, W. Improved techniques for grid mapping with </a:t>
            </a:r>
            <a:r>
              <a:rPr lang="en-US" sz="700" dirty="0" err="1">
                <a:effectLst/>
                <a:latin typeface="+mn-lt"/>
              </a:rPr>
              <a:t>rao-blackwellized</a:t>
            </a:r>
            <a:r>
              <a:rPr lang="en-US" sz="700" dirty="0">
                <a:effectLst/>
                <a:latin typeface="+mn-lt"/>
              </a:rPr>
              <a:t> particle filters. In: IEEE transactions on Robotics 23(1):34–46, 2007.</a:t>
            </a:r>
            <a:endParaRPr lang="en-US" sz="7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849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FF848-034B-4D34-A527-9570948F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gmapping</a:t>
            </a:r>
            <a:r>
              <a:rPr lang="de-DE" dirty="0"/>
              <a:t> </a:t>
            </a:r>
            <a:r>
              <a:rPr lang="en-US" sz="1600" dirty="0"/>
              <a:t>[</a:t>
            </a:r>
            <a:r>
              <a:rPr lang="en-US" sz="1600" dirty="0" err="1"/>
              <a:t>Grisetti</a:t>
            </a:r>
            <a:r>
              <a:rPr lang="en-US" sz="1600" dirty="0"/>
              <a:t>, 2005 and 2007]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24D4A4-61D4-446C-86DC-D99093E21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traversability</a:t>
            </a:r>
            <a:r>
              <a:rPr lang="de-DE" dirty="0"/>
              <a:t> </a:t>
            </a:r>
            <a:r>
              <a:rPr lang="de-DE" dirty="0" err="1"/>
              <a:t>consideration</a:t>
            </a:r>
            <a:endParaRPr lang="de-DE" dirty="0"/>
          </a:p>
          <a:p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2D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C4BC82-B4B2-48D0-AF2C-43F8455B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96FAEE-58CB-41B1-9084-CD9096F4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897C3F-BE60-46BD-B401-C19C6D60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34</a:t>
            </a:fld>
            <a:r>
              <a:rPr lang="de-DE"/>
              <a:t>   |   IM FOCUS DAS LEBEN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BA2AAE68-7306-436C-AF97-7E9B4F87C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Evaluation and </a:t>
            </a:r>
            <a:r>
              <a:rPr lang="de-DE" dirty="0" err="1"/>
              <a:t>Comparisons</a:t>
            </a:r>
            <a:endParaRPr lang="en-US" dirty="0"/>
          </a:p>
        </p:txBody>
      </p:sp>
      <p:pic>
        <p:nvPicPr>
          <p:cNvPr id="8" name="Grafik 7" descr="Ein Bild, das schwarz, Transport, Militärfahrzeug enthält.&#10;&#10;Automatisch generierte Beschreibung">
            <a:extLst>
              <a:ext uri="{FF2B5EF4-FFF2-40B4-BE49-F238E27FC236}">
                <a16:creationId xmlns:a16="http://schemas.microsoft.com/office/drawing/2014/main" id="{8F861374-1E75-44FA-9916-2DBF24D3FF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742" y1="53393" x2="31719" y2="64003"/>
                        <a14:foregroundMark x1="31834" y1="60703" x2="34242" y2="53756"/>
                        <a14:foregroundMark x1="33742" y1="52908" x2="31561" y2="62843"/>
                        <a14:foregroundMark x1="31561" y1="62843" x2="33129" y2="55210"/>
                        <a14:foregroundMark x1="33674" y1="53271" x2="31635" y2="61179"/>
                        <a14:foregroundMark x1="32743" y1="55937" x2="32288" y2="58360"/>
                        <a14:foregroundMark x1="33083" y1="54564" x2="32038" y2="58603"/>
                        <a14:foregroundMark x1="31697" y1="43336" x2="31357" y2="44628"/>
                        <a14:foregroundMark x1="36696" y1="37480" x2="37151" y2="38045"/>
                        <a14:foregroundMark x1="40241" y1="12278" x2="39991" y2="31624"/>
                        <a14:foregroundMark x1="42945" y1="13732" x2="42922" y2="29523"/>
                        <a14:foregroundMark x1="61327" y1="26979" x2="61122" y2="26050"/>
                        <a14:foregroundMark x1="62736" y1="22859" x2="59441" y2="21446"/>
                        <a14:foregroundMark x1="51488" y1="17649" x2="53374" y2="17771"/>
                        <a14:foregroundMark x1="52783" y1="16801" x2="52988" y2="12601"/>
                        <a14:foregroundMark x1="53329" y1="10137" x2="52147" y2="10824"/>
                        <a14:foregroundMark x1="55601" y1="10178" x2="57146" y2="10178"/>
                        <a14:foregroundMark x1="51920" y1="10582" x2="52261" y2="13974"/>
                        <a14:foregroundMark x1="49966" y1="21002" x2="50693" y2="20396"/>
                        <a14:foregroundMark x1="49920" y1="20679" x2="50420" y2="21971"/>
                        <a14:foregroundMark x1="49716" y1="24596" x2="49830" y2="23142"/>
                        <a14:foregroundMark x1="50011" y1="26050" x2="49920" y2="29402"/>
                        <a14:foregroundMark x1="66008" y1="41559" x2="67121" y2="44265"/>
                        <a14:foregroundMark x1="67007" y1="44709" x2="67394" y2="44871"/>
                        <a14:foregroundMark x1="67053" y1="44871" x2="66871" y2="44628"/>
                        <a14:foregroundMark x1="55487" y1="18538" x2="55169" y2="18780"/>
                        <a14:foregroundMark x1="38809" y1="32714" x2="38968" y2="33037"/>
                        <a14:foregroundMark x1="56727" y1="17339" x2="55415" y2="12275"/>
                        <a14:foregroundMark x1="62020" y1="23605" x2="61389" y2="24034"/>
                        <a14:backgroundMark x1="42445" y1="74879" x2="46489" y2="67851"/>
                        <a14:backgroundMark x1="46489" y1="67851" x2="51647" y2="66317"/>
                        <a14:backgroundMark x1="51647" y1="66317" x2="54942" y2="75202"/>
                        <a14:backgroundMark x1="54942" y1="75202" x2="45967" y2="77141"/>
                        <a14:backgroundMark x1="45967" y1="77141" x2="44263" y2="74879"/>
                        <a14:backgroundMark x1="54533" y1="73021" x2="54533" y2="73627"/>
                        <a14:backgroundMark x1="54306" y1="72294" x2="54419" y2="72981"/>
                        <a14:backgroundMark x1="54624" y1="72738" x2="55101" y2="73344"/>
                        <a14:backgroundMark x1="55692" y1="73667" x2="55306" y2="73546"/>
                        <a14:backgroundMark x1="55965" y1="73950" x2="55965" y2="73950"/>
                        <a14:backgroundMark x1="55965" y1="73950" x2="55965" y2="73950"/>
                        <a14:backgroundMark x1="56283" y1="74152" x2="55965" y2="73950"/>
                        <a14:backgroundMark x1="43740" y1="72173" x2="39446" y2="75687"/>
                        <a14:backgroundMark x1="31220" y1="60743" x2="31379" y2="63328"/>
                        <a14:backgroundMark x1="31538" y1="62722" x2="31379" y2="61107"/>
                        <a14:backgroundMark x1="31493" y1="60460" x2="31606" y2="64015"/>
                        <a14:backgroundMark x1="66326" y1="40186" x2="66563" y2="41749"/>
                        <a14:backgroundMark x1="67712" y1="49313" x2="66735" y2="68457"/>
                        <a14:backgroundMark x1="66735" y1="68457" x2="63190" y2="74394"/>
                        <a14:backgroundMark x1="68280" y1="38005" x2="74006" y2="60541"/>
                        <a14:backgroundMark x1="74006" y1="60541" x2="74756" y2="71567"/>
                        <a14:backgroundMark x1="74756" y1="71567" x2="82186" y2="75848"/>
                        <a14:backgroundMark x1="82186" y1="75848" x2="88412" y2="71204"/>
                        <a14:backgroundMark x1="88412" y1="71204" x2="90434" y2="62076"/>
                        <a14:backgroundMark x1="90434" y1="62076" x2="88344" y2="44588"/>
                        <a14:backgroundMark x1="88344" y1="44588" x2="83117" y2="40307"/>
                        <a14:backgroundMark x1="83117" y1="40307" x2="69325" y2="38611"/>
                        <a14:backgroundMark x1="69325" y1="38611" x2="69052" y2="39378"/>
                        <a14:backgroundMark x1="47921" y1="21244" x2="47921" y2="21688"/>
                        <a14:backgroundMark x1="39264" y1="29685" x2="39446" y2="29968"/>
                        <a14:backgroundMark x1="63576" y1="73142" x2="63440" y2="73627"/>
                        <a14:backgroundMark x1="63304" y1="73748" x2="62190" y2="74435"/>
                        <a14:backgroundMark x1="62758" y1="74071" x2="60986" y2="74798"/>
                        <a14:backgroundMark x1="40718" y1="74394" x2="40127" y2="74394"/>
                        <a14:backgroundMark x1="41379" y1="20944" x2="41768" y2="26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7335" r="30569" b="24072"/>
          <a:stretch/>
        </p:blipFill>
        <p:spPr>
          <a:xfrm>
            <a:off x="1146600" y="4145283"/>
            <a:ext cx="2006942" cy="1930826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586B205-A5BB-4885-BE22-F56CA25F2132}"/>
              </a:ext>
            </a:extLst>
          </p:cNvPr>
          <p:cNvCxnSpPr/>
          <p:nvPr/>
        </p:nvCxnSpPr>
        <p:spPr>
          <a:xfrm flipH="1">
            <a:off x="252552" y="6045506"/>
            <a:ext cx="4136735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ogen 10">
            <a:extLst>
              <a:ext uri="{FF2B5EF4-FFF2-40B4-BE49-F238E27FC236}">
                <a16:creationId xmlns:a16="http://schemas.microsoft.com/office/drawing/2014/main" id="{F0143E7E-CF0B-4B72-8387-74106C774322}"/>
              </a:ext>
            </a:extLst>
          </p:cNvPr>
          <p:cNvSpPr/>
          <p:nvPr/>
        </p:nvSpPr>
        <p:spPr>
          <a:xfrm flipV="1">
            <a:off x="-365759" y="-1071154"/>
            <a:ext cx="9440090" cy="7116660"/>
          </a:xfrm>
          <a:prstGeom prst="arc">
            <a:avLst>
              <a:gd name="adj1" fmla="val 16206620"/>
              <a:gd name="adj2" fmla="val 20854579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 descr="Ein Bild, das schwarz, Transport, Militärfahrzeug enthält.&#10;&#10;Automatisch generierte Beschreibung">
            <a:extLst>
              <a:ext uri="{FF2B5EF4-FFF2-40B4-BE49-F238E27FC236}">
                <a16:creationId xmlns:a16="http://schemas.microsoft.com/office/drawing/2014/main" id="{167F99CC-8A6C-4AA6-88B9-DB1DB943E3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742" y1="53393" x2="31719" y2="64003"/>
                        <a14:foregroundMark x1="31834" y1="60703" x2="34242" y2="53756"/>
                        <a14:foregroundMark x1="33742" y1="52908" x2="31561" y2="62843"/>
                        <a14:foregroundMark x1="31561" y1="62843" x2="33129" y2="55210"/>
                        <a14:foregroundMark x1="33674" y1="53271" x2="31635" y2="61179"/>
                        <a14:foregroundMark x1="32743" y1="55937" x2="32288" y2="58360"/>
                        <a14:foregroundMark x1="33083" y1="54564" x2="32038" y2="58603"/>
                        <a14:foregroundMark x1="31697" y1="43336" x2="31357" y2="44628"/>
                        <a14:foregroundMark x1="36696" y1="37480" x2="37151" y2="38045"/>
                        <a14:foregroundMark x1="40241" y1="12278" x2="39991" y2="31624"/>
                        <a14:foregroundMark x1="42945" y1="13732" x2="42922" y2="29523"/>
                        <a14:foregroundMark x1="61327" y1="26979" x2="61122" y2="26050"/>
                        <a14:foregroundMark x1="62736" y1="22859" x2="59441" y2="21446"/>
                        <a14:foregroundMark x1="51488" y1="17649" x2="53374" y2="17771"/>
                        <a14:foregroundMark x1="52783" y1="16801" x2="52988" y2="12601"/>
                        <a14:foregroundMark x1="53329" y1="10137" x2="52147" y2="10824"/>
                        <a14:foregroundMark x1="55601" y1="10178" x2="57146" y2="10178"/>
                        <a14:foregroundMark x1="51920" y1="10582" x2="52261" y2="13974"/>
                        <a14:foregroundMark x1="49966" y1="21002" x2="50693" y2="20396"/>
                        <a14:foregroundMark x1="49920" y1="20679" x2="50420" y2="21971"/>
                        <a14:foregroundMark x1="49716" y1="24596" x2="49830" y2="23142"/>
                        <a14:foregroundMark x1="50011" y1="26050" x2="49920" y2="29402"/>
                        <a14:foregroundMark x1="66008" y1="41559" x2="67121" y2="44265"/>
                        <a14:foregroundMark x1="67007" y1="44709" x2="67394" y2="44871"/>
                        <a14:foregroundMark x1="67053" y1="44871" x2="66871" y2="44628"/>
                        <a14:foregroundMark x1="55487" y1="18538" x2="55169" y2="18780"/>
                        <a14:foregroundMark x1="38809" y1="32714" x2="38968" y2="33037"/>
                        <a14:foregroundMark x1="56727" y1="17339" x2="55415" y2="12275"/>
                        <a14:foregroundMark x1="62020" y1="23605" x2="61389" y2="24034"/>
                        <a14:backgroundMark x1="42445" y1="74879" x2="46489" y2="67851"/>
                        <a14:backgroundMark x1="46489" y1="67851" x2="51647" y2="66317"/>
                        <a14:backgroundMark x1="51647" y1="66317" x2="54942" y2="75202"/>
                        <a14:backgroundMark x1="54942" y1="75202" x2="45967" y2="77141"/>
                        <a14:backgroundMark x1="45967" y1="77141" x2="44263" y2="74879"/>
                        <a14:backgroundMark x1="54533" y1="73021" x2="54533" y2="73627"/>
                        <a14:backgroundMark x1="54306" y1="72294" x2="54419" y2="72981"/>
                        <a14:backgroundMark x1="54624" y1="72738" x2="55101" y2="73344"/>
                        <a14:backgroundMark x1="55692" y1="73667" x2="55306" y2="73546"/>
                        <a14:backgroundMark x1="55965" y1="73950" x2="55965" y2="73950"/>
                        <a14:backgroundMark x1="55965" y1="73950" x2="55965" y2="73950"/>
                        <a14:backgroundMark x1="56283" y1="74152" x2="55965" y2="73950"/>
                        <a14:backgroundMark x1="43740" y1="72173" x2="39446" y2="75687"/>
                        <a14:backgroundMark x1="31220" y1="60743" x2="31379" y2="63328"/>
                        <a14:backgroundMark x1="31538" y1="62722" x2="31379" y2="61107"/>
                        <a14:backgroundMark x1="31493" y1="60460" x2="31606" y2="64015"/>
                        <a14:backgroundMark x1="66326" y1="40186" x2="66563" y2="41749"/>
                        <a14:backgroundMark x1="67712" y1="49313" x2="66735" y2="68457"/>
                        <a14:backgroundMark x1="66735" y1="68457" x2="63190" y2="74394"/>
                        <a14:backgroundMark x1="68280" y1="38005" x2="74006" y2="60541"/>
                        <a14:backgroundMark x1="74006" y1="60541" x2="74756" y2="71567"/>
                        <a14:backgroundMark x1="74756" y1="71567" x2="82186" y2="75848"/>
                        <a14:backgroundMark x1="82186" y1="75848" x2="88412" y2="71204"/>
                        <a14:backgroundMark x1="88412" y1="71204" x2="90434" y2="62076"/>
                        <a14:backgroundMark x1="90434" y1="62076" x2="88344" y2="44588"/>
                        <a14:backgroundMark x1="88344" y1="44588" x2="83117" y2="40307"/>
                        <a14:backgroundMark x1="83117" y1="40307" x2="69325" y2="38611"/>
                        <a14:backgroundMark x1="69325" y1="38611" x2="69052" y2="39378"/>
                        <a14:backgroundMark x1="47921" y1="21244" x2="47921" y2="21688"/>
                        <a14:backgroundMark x1="39264" y1="29685" x2="39446" y2="29968"/>
                        <a14:backgroundMark x1="63576" y1="73142" x2="63440" y2="73627"/>
                        <a14:backgroundMark x1="63304" y1="73748" x2="62190" y2="74435"/>
                        <a14:backgroundMark x1="62758" y1="74071" x2="60986" y2="74798"/>
                        <a14:backgroundMark x1="40718" y1="74394" x2="40127" y2="74394"/>
                        <a14:backgroundMark x1="41379" y1="20944" x2="41768" y2="26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7335" r="30569" b="24072"/>
          <a:stretch/>
        </p:blipFill>
        <p:spPr>
          <a:xfrm rot="20637524">
            <a:off x="4697507" y="3933958"/>
            <a:ext cx="2006942" cy="1930826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D1C7AEA-03E5-468F-9B73-9A34D7171BF6}"/>
              </a:ext>
            </a:extLst>
          </p:cNvPr>
          <p:cNvCxnSpPr>
            <a:cxnSpLocks/>
          </p:cNvCxnSpPr>
          <p:nvPr/>
        </p:nvCxnSpPr>
        <p:spPr>
          <a:xfrm>
            <a:off x="2712722" y="4394371"/>
            <a:ext cx="617437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35C5CA5-98B0-4A5E-90C2-13DF6E52345E}"/>
              </a:ext>
            </a:extLst>
          </p:cNvPr>
          <p:cNvCxnSpPr>
            <a:cxnSpLocks/>
          </p:cNvCxnSpPr>
          <p:nvPr/>
        </p:nvCxnSpPr>
        <p:spPr>
          <a:xfrm>
            <a:off x="2712722" y="5403671"/>
            <a:ext cx="617437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17A4C3-206B-426A-A9E4-86B0FDC7AFE2}"/>
              </a:ext>
            </a:extLst>
          </p:cNvPr>
          <p:cNvCxnSpPr>
            <a:cxnSpLocks/>
          </p:cNvCxnSpPr>
          <p:nvPr/>
        </p:nvCxnSpPr>
        <p:spPr>
          <a:xfrm flipV="1">
            <a:off x="6078583" y="3163743"/>
            <a:ext cx="2995748" cy="8831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BE17F63-7E9C-4D9A-9758-E1EC815126F2}"/>
              </a:ext>
            </a:extLst>
          </p:cNvPr>
          <p:cNvCxnSpPr>
            <a:cxnSpLocks/>
          </p:cNvCxnSpPr>
          <p:nvPr/>
        </p:nvCxnSpPr>
        <p:spPr>
          <a:xfrm flipV="1">
            <a:off x="6384235" y="4233295"/>
            <a:ext cx="2690096" cy="7583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leichschenkliges Dreieck 28">
            <a:extLst>
              <a:ext uri="{FF2B5EF4-FFF2-40B4-BE49-F238E27FC236}">
                <a16:creationId xmlns:a16="http://schemas.microsoft.com/office/drawing/2014/main" id="{A4B42611-2269-42B1-A939-E0BA9D9D97A2}"/>
              </a:ext>
            </a:extLst>
          </p:cNvPr>
          <p:cNvSpPr/>
          <p:nvPr/>
        </p:nvSpPr>
        <p:spPr>
          <a:xfrm>
            <a:off x="6914717" y="5315352"/>
            <a:ext cx="195908" cy="168886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57137E90-B3E7-4CA9-8CFF-0A119B856B40}"/>
              </a:ext>
            </a:extLst>
          </p:cNvPr>
          <p:cNvSpPr/>
          <p:nvPr/>
        </p:nvSpPr>
        <p:spPr>
          <a:xfrm>
            <a:off x="8150460" y="4370608"/>
            <a:ext cx="195908" cy="168886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6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82B08-CF7F-42D4-9361-D255EE1D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722AA5-116A-4DF7-B534-922C65F42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Able to determine </a:t>
            </a:r>
            <a:r>
              <a:rPr lang="en-US" dirty="0" err="1"/>
              <a:t>traversability</a:t>
            </a:r>
            <a:endParaRPr lang="en-US" dirty="0"/>
          </a:p>
          <a:p>
            <a:r>
              <a:rPr lang="en-US" dirty="0"/>
              <a:t>Outperforms </a:t>
            </a:r>
            <a:r>
              <a:rPr lang="en-US" dirty="0" err="1"/>
              <a:t>gmapping</a:t>
            </a:r>
            <a:r>
              <a:rPr lang="en-US" dirty="0"/>
              <a:t> in uneven terrain</a:t>
            </a:r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Pro: 	Easy to integrate</a:t>
            </a:r>
          </a:p>
          <a:p>
            <a:pPr lvl="1"/>
            <a:r>
              <a:rPr lang="en-US" dirty="0"/>
              <a:t>Contra:	Future trajectory unknown; Assumptions needed</a:t>
            </a:r>
          </a:p>
          <a:p>
            <a:pPr marL="342892" lvl="1" indent="0">
              <a:buNone/>
            </a:pPr>
            <a:r>
              <a:rPr lang="en-US" dirty="0"/>
              <a:t>   (mitigated by control limiting approach)</a:t>
            </a:r>
          </a:p>
          <a:p>
            <a:pPr marL="342892" lvl="1" indent="0">
              <a:buNone/>
            </a:pPr>
            <a:endParaRPr lang="en-US" dirty="0"/>
          </a:p>
          <a:p>
            <a:pPr marL="385762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Future Work</a:t>
            </a:r>
          </a:p>
          <a:p>
            <a:pPr marL="385762" indent="-342900"/>
            <a:r>
              <a:rPr lang="en-US" dirty="0"/>
              <a:t>Reduce assumptions</a:t>
            </a:r>
            <a:endParaRPr lang="en-US" dirty="0">
              <a:sym typeface="Wingdings" panose="05000000000000000000" pitchFamily="2" charset="2"/>
            </a:endParaRPr>
          </a:p>
          <a:p>
            <a:pPr marL="385762" indent="-342900"/>
            <a:r>
              <a:rPr lang="en-US" dirty="0"/>
              <a:t>Consider robot orientation</a:t>
            </a:r>
          </a:p>
          <a:p>
            <a:pPr marL="385762" indent="-342900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E088CF-0849-4D70-8561-32B395657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15F708-31B8-446F-9525-F594F0EE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D92C79-F021-4E02-87F1-74E8746B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35</a:t>
            </a:fld>
            <a:r>
              <a:rPr lang="de-DE"/>
              <a:t>   |   IM FOCUS DAS LEBEN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FD9A08A-0019-4481-A6B2-0FF1F31BA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Conclusions</a:t>
            </a:r>
            <a:r>
              <a:rPr lang="de-DE" dirty="0"/>
              <a:t>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2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B6620-A0CF-43F7-B1FB-54985F1E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559675-8BBC-429F-87D8-1A8198956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assumptions about robot movement</a:t>
            </a:r>
          </a:p>
          <a:p>
            <a:pPr lvl="1"/>
            <a:r>
              <a:rPr lang="en-US" dirty="0"/>
              <a:t>Consider robot orientation</a:t>
            </a:r>
          </a:p>
          <a:p>
            <a:pPr lvl="1"/>
            <a:r>
              <a:rPr lang="en-US" dirty="0"/>
              <a:t>3D grid graph</a:t>
            </a:r>
          </a:p>
          <a:p>
            <a:r>
              <a:rPr lang="en-US" dirty="0"/>
              <a:t>Slippage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F014BE-AA45-460D-95C5-6FFE2EB4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t>16.02.2022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7C0AE6-39F2-4687-B8B6-A0BA3269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980039-A75A-4232-B6F0-3F74427D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36</a:t>
            </a:fld>
            <a:r>
              <a:rPr lang="de-DE" kern="1300" spc="170"/>
              <a:t>   |   IM FOCUS DAS LEBEN</a:t>
            </a:r>
            <a:endParaRPr lang="de-DE" kern="1300" spc="17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5B57FD1-2D9F-43EB-B1CC-BA6E40DB1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Conclusions</a:t>
            </a:r>
            <a:r>
              <a:rPr lang="de-DE" dirty="0"/>
              <a:t> and Future Work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5DB7882-D7C7-4CCF-94FF-1403000B0307}"/>
              </a:ext>
            </a:extLst>
          </p:cNvPr>
          <p:cNvGrpSpPr/>
          <p:nvPr/>
        </p:nvGrpSpPr>
        <p:grpSpPr>
          <a:xfrm>
            <a:off x="5179784" y="3303827"/>
            <a:ext cx="2854815" cy="3512469"/>
            <a:chOff x="4310915" y="2144159"/>
            <a:chExt cx="2854815" cy="3512469"/>
          </a:xfrm>
        </p:grpSpPr>
        <p:pic>
          <p:nvPicPr>
            <p:cNvPr id="9" name="Grafik 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54E062D6-0674-45BA-BC75-F1A1B94C2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917" y="2801815"/>
              <a:ext cx="2854813" cy="2854813"/>
            </a:xfrm>
            <a:prstGeom prst="rect">
              <a:avLst/>
            </a:prstGeom>
            <a:ln w="38100">
              <a:solidFill>
                <a:srgbClr val="C00000"/>
              </a:solidFill>
            </a:ln>
            <a:scene3d>
              <a:camera prst="isometricOffAxis1Top"/>
              <a:lightRig rig="threePt" dir="t"/>
            </a:scene3d>
          </p:spPr>
        </p:pic>
        <p:pic>
          <p:nvPicPr>
            <p:cNvPr id="12" name="Grafik 11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463898E-00F8-41D3-A37F-ECC019798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916" y="2470187"/>
              <a:ext cx="2854813" cy="2854813"/>
            </a:xfrm>
            <a:prstGeom prst="rect">
              <a:avLst/>
            </a:prstGeom>
            <a:ln w="38100">
              <a:solidFill>
                <a:srgbClr val="C00000"/>
              </a:solidFill>
            </a:ln>
            <a:scene3d>
              <a:camera prst="isometricOffAxis1Top"/>
              <a:lightRig rig="threePt" dir="t"/>
            </a:scene3d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5CB2DD4-2E31-425C-8DBF-1EDA7554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915" y="2144159"/>
              <a:ext cx="2854813" cy="2854813"/>
            </a:xfrm>
            <a:prstGeom prst="rect">
              <a:avLst/>
            </a:prstGeom>
            <a:ln w="38100">
              <a:solidFill>
                <a:srgbClr val="C00000"/>
              </a:solidFill>
            </a:ln>
            <a:scene3d>
              <a:camera prst="isometricOffAxis1Top"/>
              <a:lightRig rig="threePt" dir="t"/>
            </a:scene3d>
          </p:spPr>
        </p:pic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98E77D4-7D14-499C-B1A9-EA4ED978C5F8}"/>
              </a:ext>
            </a:extLst>
          </p:cNvPr>
          <p:cNvGrpSpPr/>
          <p:nvPr/>
        </p:nvGrpSpPr>
        <p:grpSpPr>
          <a:xfrm>
            <a:off x="3472252" y="4577532"/>
            <a:ext cx="951924" cy="1085091"/>
            <a:chOff x="3502732" y="4017785"/>
            <a:chExt cx="951924" cy="1085091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75F7A0E-5E6B-44B0-B9AE-B708B85A10E3}"/>
                </a:ext>
              </a:extLst>
            </p:cNvPr>
            <p:cNvCxnSpPr>
              <a:cxnSpLocks/>
            </p:cNvCxnSpPr>
            <p:nvPr/>
          </p:nvCxnSpPr>
          <p:spPr>
            <a:xfrm>
              <a:off x="3965273" y="4749127"/>
              <a:ext cx="251363" cy="16003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E26E37B9-F57A-4451-B7FA-976726521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5059" y="4251504"/>
              <a:ext cx="8739" cy="49762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2113D82-BB95-4C38-BA17-044E11347879}"/>
                </a:ext>
              </a:extLst>
            </p:cNvPr>
            <p:cNvSpPr/>
            <p:nvPr/>
          </p:nvSpPr>
          <p:spPr>
            <a:xfrm>
              <a:off x="3936879" y="47262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E6CC332D-B2BD-4322-B850-1E2AB54E6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9428" y="4672376"/>
              <a:ext cx="370044" cy="7514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F026AFE-A702-49C3-B80E-BD613796A863}"/>
                </a:ext>
              </a:extLst>
            </p:cNvPr>
            <p:cNvSpPr txBox="1"/>
            <p:nvPr/>
          </p:nvSpPr>
          <p:spPr>
            <a:xfrm>
              <a:off x="3931115" y="4825877"/>
              <a:ext cx="255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x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CDC1EA4-5B6E-4B74-82C6-7A5284DA3234}"/>
                </a:ext>
              </a:extLst>
            </p:cNvPr>
            <p:cNvSpPr txBox="1"/>
            <p:nvPr/>
          </p:nvSpPr>
          <p:spPr>
            <a:xfrm>
              <a:off x="4196252" y="4389028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y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54FC36B-84FE-4C8A-9830-EC85CF2BE610}"/>
                </a:ext>
              </a:extLst>
            </p:cNvPr>
            <p:cNvSpPr txBox="1"/>
            <p:nvPr/>
          </p:nvSpPr>
          <p:spPr>
            <a:xfrm>
              <a:off x="3502732" y="4017785"/>
              <a:ext cx="9133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orientation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35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4157C-3896-4088-AB1D-0EA75A5B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  <a:br>
              <a:rPr lang="en-US" dirty="0"/>
            </a:br>
            <a:r>
              <a:rPr lang="en-US" dirty="0"/>
              <a:t>Ready for questions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DBA994-B615-453B-8F3A-9636C01C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666B38-9323-4CA6-A9BD-08D3ED26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D7E6AF-8D86-4B29-ADB3-85D0B77C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37</a:t>
            </a:fld>
            <a:r>
              <a:rPr lang="de-DE"/>
              <a:t>   |   IM FOCUS DAS LEBEN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2652F89-FFF1-4B5E-96B3-1F5E23C18BA3}"/>
              </a:ext>
            </a:extLst>
          </p:cNvPr>
          <p:cNvSpPr txBox="1"/>
          <p:nvPr/>
        </p:nvSpPr>
        <p:spPr>
          <a:xfrm>
            <a:off x="402201" y="2757902"/>
            <a:ext cx="133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References:</a:t>
            </a:r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99BFA1D4-F8C3-425C-A0F5-538C7EB57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002210"/>
              </p:ext>
            </p:extLst>
          </p:nvPr>
        </p:nvGraphicFramePr>
        <p:xfrm>
          <a:off x="402199" y="3127236"/>
          <a:ext cx="8339602" cy="2638477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146493">
                  <a:extLst>
                    <a:ext uri="{9D8B030D-6E8A-4147-A177-3AD203B41FA5}">
                      <a16:colId xmlns:a16="http://schemas.microsoft.com/office/drawing/2014/main" val="3119183410"/>
                    </a:ext>
                  </a:extLst>
                </a:gridCol>
                <a:gridCol w="7193109">
                  <a:extLst>
                    <a:ext uri="{9D8B030D-6E8A-4147-A177-3AD203B41FA5}">
                      <a16:colId xmlns:a16="http://schemas.microsoft.com/office/drawing/2014/main" val="3563116488"/>
                    </a:ext>
                  </a:extLst>
                </a:gridCol>
              </a:tblGrid>
              <a:tr h="291517"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[Chen, 2017]</a:t>
                      </a:r>
                      <a:endParaRPr lang="en-US" sz="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Chen, Y. F., Everett, M., Liu, M., and How, J. P. Socially aware motion planning with deep reinforcement learning. In: 2017 IEEE/RSJ International Conference on Intelligent Robots and Systems (IROS). IEEE. 2017, pp. 1343–1350.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7325"/>
                  </a:ext>
                </a:extLst>
              </a:tr>
              <a:tr h="291517"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+mn-lt"/>
                        </a:rPr>
                        <a:t>[</a:t>
                      </a:r>
                      <a:r>
                        <a:rPr lang="en-US" sz="800" b="1" dirty="0">
                          <a:effectLst/>
                          <a:latin typeface="+mn-lt"/>
                        </a:rPr>
                        <a:t>Ortiz, 2018</a:t>
                      </a:r>
                      <a:r>
                        <a:rPr lang="en-US" sz="800" b="1" dirty="0">
                          <a:latin typeface="+mn-lt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Ortiz, L. E., Cabrera, V. E., and Goncalves, L. M. Depth data error modeling of the ZED 3D vision sensor from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stereolabs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. In: ELCVIA: electronic letters on computer vision and image analysis 17(1):1–15, 2018.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194308"/>
                  </a:ext>
                </a:extLst>
              </a:tr>
              <a:tr h="291517"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+mn-lt"/>
                        </a:rPr>
                        <a:t>[</a:t>
                      </a:r>
                      <a:r>
                        <a:rPr lang="en-US" sz="800" b="1" dirty="0">
                          <a:effectLst/>
                          <a:latin typeface="+mn-lt"/>
                        </a:rPr>
                        <a:t>Quigley, 2009</a:t>
                      </a:r>
                      <a:r>
                        <a:rPr lang="en-US" sz="800" b="1" dirty="0">
                          <a:latin typeface="+mn-lt"/>
                        </a:rPr>
                        <a:t>]</a:t>
                      </a:r>
                      <a:endParaRPr lang="en-US" sz="800" b="1" dirty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Quigley, M., Conley, K.,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Gerkey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B., Faust, J., Foote, T.,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Leibs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J., Wheeler, R., Ng, A. Y., et al. ROS: an open-source Robot Operating System. In: ICRA workshop on open source software. Vol. 3. 3.2. Kobe, Japan. 2009, p. 5.</a:t>
                      </a:r>
                      <a:endParaRPr lang="en-US" sz="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68924"/>
                  </a:ext>
                </a:extLst>
              </a:tr>
              <a:tr h="291517"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+mn-lt"/>
                        </a:rPr>
                        <a:t>[</a:t>
                      </a:r>
                      <a:r>
                        <a:rPr lang="en-US" sz="800" b="1" dirty="0">
                          <a:effectLst/>
                          <a:latin typeface="+mn-lt"/>
                        </a:rPr>
                        <a:t>Fankhauser, 2016</a:t>
                      </a:r>
                      <a:r>
                        <a:rPr lang="en-US" sz="800" b="1" dirty="0">
                          <a:latin typeface="+mn-lt"/>
                        </a:rPr>
                        <a:t>]</a:t>
                      </a:r>
                      <a:endParaRPr lang="en-US" sz="800" b="1" dirty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Fankhauser, P. and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Hutter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M. A Universal Grid Map Library: Implementation and Use Case for Rough Terrain Navigation. In: Robot Operating System (ROS) – The Complete Reference (Volume 1). Ed. by A.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Koubaa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. Springer, 2016. Chap. 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1336"/>
                  </a:ext>
                </a:extLst>
              </a:tr>
              <a:tr h="291517"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+mn-lt"/>
                        </a:rPr>
                        <a:t>[</a:t>
                      </a:r>
                      <a:r>
                        <a:rPr lang="en-US" sz="800" b="1" dirty="0">
                          <a:effectLst/>
                          <a:latin typeface="+mn-lt"/>
                        </a:rPr>
                        <a:t>Fankhauser, 2018</a:t>
                      </a:r>
                      <a:r>
                        <a:rPr lang="en-US" sz="800" b="1" dirty="0">
                          <a:latin typeface="+mn-lt"/>
                        </a:rPr>
                        <a:t>]</a:t>
                      </a:r>
                      <a:endParaRPr lang="en-US" sz="800" b="1" dirty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Fankhauser, P.,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Bloesch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M., and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Hutter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M. Probabilistic Terrain Mapping for Mobile Robots with Uncertain Localization. In: IEEE Robotics and Automation Letters (RA-L) 3(4):3019–3026, 2018.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61823"/>
                  </a:ext>
                </a:extLst>
              </a:tr>
              <a:tr h="291517"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latin typeface="+mn-lt"/>
                        </a:rPr>
                        <a:t>[</a:t>
                      </a:r>
                      <a:r>
                        <a:rPr lang="en-US" sz="800" b="1" dirty="0">
                          <a:effectLst/>
                          <a:latin typeface="+mn-lt"/>
                        </a:rPr>
                        <a:t>Brooks, 1991</a:t>
                      </a:r>
                      <a:r>
                        <a:rPr lang="en-US" sz="800" b="1" dirty="0">
                          <a:latin typeface="+mn-lt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Brooks, R. A. New approaches to robotics. In: Science 253(5025):1227–1232, 1991.</a:t>
                      </a:r>
                      <a:endParaRPr lang="en-US" sz="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58810"/>
                  </a:ext>
                </a:extLst>
              </a:tr>
              <a:tr h="291517"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[Nguyen, 2021]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  <a:latin typeface="+mn-lt"/>
                        </a:rPr>
                        <a:t>Nguyen, N. T., Schilling, L.,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Angern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M. S., Hamann, H., Ernst, F., and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Schildbach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G. B-spline path planner for safe navigation of mobile robots. In: 2021 IEEE/RSJ International Conference on Intelligent Robots and Systems (IROS). IEEE. 2021, pp. 339–345.</a:t>
                      </a:r>
                      <a:endParaRPr lang="en-US" sz="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658575"/>
                  </a:ext>
                </a:extLst>
              </a:tr>
              <a:tr h="291517"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  <a:latin typeface="+mn-lt"/>
                        </a:rPr>
                        <a:t>[</a:t>
                      </a:r>
                      <a:r>
                        <a:rPr lang="en-US" sz="800" b="1" dirty="0" err="1">
                          <a:effectLst/>
                          <a:latin typeface="+mn-lt"/>
                        </a:rPr>
                        <a:t>Grisetti</a:t>
                      </a:r>
                      <a:r>
                        <a:rPr lang="en-US" sz="800" b="1" dirty="0">
                          <a:effectLst/>
                          <a:latin typeface="+mn-lt"/>
                        </a:rPr>
                        <a:t>, 2007]</a:t>
                      </a:r>
                      <a:endParaRPr lang="en-US" sz="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>
                          <a:effectLst/>
                          <a:latin typeface="+mn-lt"/>
                        </a:rPr>
                        <a:t>Grisetti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G.,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Stachniss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C., and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Burgard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, W. Improved techniques for grid mapping with </a:t>
                      </a:r>
                      <a:r>
                        <a:rPr lang="en-US" sz="800" dirty="0" err="1">
                          <a:effectLst/>
                          <a:latin typeface="+mn-lt"/>
                        </a:rPr>
                        <a:t>rao-blackwellized</a:t>
                      </a:r>
                      <a:r>
                        <a:rPr lang="en-US" sz="800" dirty="0">
                          <a:effectLst/>
                          <a:latin typeface="+mn-lt"/>
                        </a:rPr>
                        <a:t> particle filters. In: IEEE transactions on Robotics 23(1):34–46, 2007.</a:t>
                      </a:r>
                      <a:endParaRPr lang="en-US" sz="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62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66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3A44A-D54C-4D87-842E-AED0C057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7EFE2E-DDE6-48BE-954D-111E867E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A5C847-5F07-4EF8-A1F6-F2617FCF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 Thesis | Max-Ole von Waldow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2AE0F-5526-49A1-8F57-EEE231F2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Jackal</a:t>
            </a:r>
            <a:r>
              <a:rPr lang="de-DE" dirty="0"/>
              <a:t> </a:t>
            </a:r>
            <a:r>
              <a:rPr lang="en-US" sz="1600" dirty="0"/>
              <a:t>[Chen, 2017]</a:t>
            </a:r>
          </a:p>
          <a:p>
            <a:r>
              <a:rPr lang="de-DE" dirty="0"/>
              <a:t>ZED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en-US" sz="1600" dirty="0"/>
              <a:t>[Ortiz, 2018]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C90788-DDA1-4ADA-9065-23CAB516DE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4</a:t>
            </a:fld>
            <a:r>
              <a:rPr lang="de-DE" dirty="0"/>
              <a:t>   |   IM FOCUS DAS LEBEN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3FDD2E25-1014-410F-8DAB-CF3EB750F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 and Background</a:t>
            </a:r>
          </a:p>
        </p:txBody>
      </p:sp>
      <p:pic>
        <p:nvPicPr>
          <p:cNvPr id="8" name="Grafik 7" descr="Ein Bild, das Text, draußen, Boden, Transport enthält.&#10;&#10;Automatisch generierte Beschreibung">
            <a:extLst>
              <a:ext uri="{FF2B5EF4-FFF2-40B4-BE49-F238E27FC236}">
                <a16:creationId xmlns:a16="http://schemas.microsoft.com/office/drawing/2014/main" id="{0455FB1C-0EB6-49A9-95D9-5A2F6EF997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r="3976" b="2"/>
          <a:stretch/>
        </p:blipFill>
        <p:spPr>
          <a:xfrm>
            <a:off x="4671062" y="2066253"/>
            <a:ext cx="4101467" cy="4315505"/>
          </a:xfrm>
          <a:prstGeom prst="rect">
            <a:avLst/>
          </a:prstGeom>
          <a:noFill/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9CFA34C-1A8F-4EA3-8E2B-8186169688A0}"/>
              </a:ext>
            </a:extLst>
          </p:cNvPr>
          <p:cNvSpPr txBox="1"/>
          <p:nvPr/>
        </p:nvSpPr>
        <p:spPr>
          <a:xfrm>
            <a:off x="0" y="6235242"/>
            <a:ext cx="78622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/>
              <a:t>[Chen, 2017] </a:t>
            </a:r>
          </a:p>
          <a:p>
            <a:pPr marL="0" marR="0" lvl="0" indent="0" algn="l" defTabSz="6857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effectLst/>
              </a:rPr>
              <a:t>Chen, Y. F., Everett, M., Liu, M., and How, J. P. Socially aware motion planning with deep reinforcement learning. In: 2017 IEEE/RSJ International Conference on Intelligent Robots and Systems (IROS). IEEE. 2017, pp. 1343–1350.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473733D-269D-4658-A136-FDDB001576DE}"/>
              </a:ext>
            </a:extLst>
          </p:cNvPr>
          <p:cNvSpPr txBox="1"/>
          <p:nvPr/>
        </p:nvSpPr>
        <p:spPr>
          <a:xfrm>
            <a:off x="0" y="6233763"/>
            <a:ext cx="78622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/>
              <a:t>[Ortiz, 2018] </a:t>
            </a:r>
          </a:p>
          <a:p>
            <a:pPr marL="0" marR="0" lvl="0" indent="0" algn="l" defTabSz="6857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effectLst/>
              </a:rPr>
              <a:t>Ortiz, L. E., Cabrera, V. E., and Goncalves, L. M. Depth data error modeling of the ZED 3D vision sensor from </a:t>
            </a:r>
            <a:r>
              <a:rPr lang="en-US" sz="700" dirty="0" err="1">
                <a:effectLst/>
              </a:rPr>
              <a:t>stereolabs</a:t>
            </a:r>
            <a:r>
              <a:rPr lang="en-US" sz="700" dirty="0">
                <a:effectLst/>
              </a:rPr>
              <a:t>. In: ELCVIA: electronic letters on computer vision and image analysis 17(1):1–15, 2018.</a:t>
            </a:r>
          </a:p>
        </p:txBody>
      </p:sp>
    </p:spTree>
    <p:extLst>
      <p:ext uri="{BB962C8B-B14F-4D97-AF65-F5344CB8AC3E}">
        <p14:creationId xmlns:p14="http://schemas.microsoft.com/office/powerpoint/2010/main" val="40606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3A44A-D54C-4D87-842E-AED0C057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Background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7EFE2E-DDE6-48BE-954D-111E867E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A5C847-5F07-4EF8-A1F6-F2617FCF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2AE0F-5526-49A1-8F57-EEE231F2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Jackal</a:t>
            </a:r>
            <a:r>
              <a:rPr lang="de-DE" dirty="0"/>
              <a:t> </a:t>
            </a:r>
            <a:r>
              <a:rPr lang="en-US" sz="1600" dirty="0"/>
              <a:t>[Chen, 2017]</a:t>
            </a:r>
          </a:p>
          <a:p>
            <a:r>
              <a:rPr lang="de-DE" dirty="0"/>
              <a:t>ZED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en-US" sz="1600" dirty="0"/>
              <a:t>[Ortiz, 2018]</a:t>
            </a:r>
          </a:p>
          <a:p>
            <a:r>
              <a:rPr lang="de-DE" dirty="0"/>
              <a:t>ROS </a:t>
            </a:r>
            <a:r>
              <a:rPr lang="en-US" sz="1600" dirty="0"/>
              <a:t>[Quigley, 2009]</a:t>
            </a:r>
            <a:endParaRPr lang="en-US" dirty="0"/>
          </a:p>
        </p:txBody>
      </p: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D73FAEE9-95E5-4743-8456-B5D62FAA7BC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C90788-DDA1-4ADA-9065-23CAB516DE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5</a:t>
            </a:fld>
            <a:r>
              <a:rPr lang="de-DE" dirty="0"/>
              <a:t>   |   IM FOCUS DAS LEBEN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BF8327C-677F-4445-A5CF-B936C93E5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 and Background</a:t>
            </a:r>
          </a:p>
        </p:txBody>
      </p:sp>
      <p:pic>
        <p:nvPicPr>
          <p:cNvPr id="8" name="Grafik 7" descr="Ein Bild, das Text, draußen, Boden, Transport enthält.&#10;&#10;Automatisch generierte Beschreibung">
            <a:extLst>
              <a:ext uri="{FF2B5EF4-FFF2-40B4-BE49-F238E27FC236}">
                <a16:creationId xmlns:a16="http://schemas.microsoft.com/office/drawing/2014/main" id="{0455FB1C-0EB6-49A9-95D9-5A2F6EF997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r="3976" b="2"/>
          <a:stretch/>
        </p:blipFill>
        <p:spPr>
          <a:xfrm>
            <a:off x="4671062" y="2066253"/>
            <a:ext cx="4101467" cy="4315505"/>
          </a:xfrm>
          <a:prstGeom prst="rect">
            <a:avLst/>
          </a:prstGeom>
          <a:noFill/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9706DD-66FC-4CD2-A5B0-F3FCD068463B}"/>
              </a:ext>
            </a:extLst>
          </p:cNvPr>
          <p:cNvSpPr txBox="1"/>
          <p:nvPr/>
        </p:nvSpPr>
        <p:spPr>
          <a:xfrm>
            <a:off x="-5089" y="6358352"/>
            <a:ext cx="8777616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defTabSz="685708">
              <a:defRPr/>
            </a:pPr>
            <a:r>
              <a:rPr lang="en-US" sz="700" dirty="0"/>
              <a:t>[Quigley, 2009] </a:t>
            </a:r>
          </a:p>
          <a:p>
            <a:pPr lvl="0" defTabSz="685708">
              <a:defRPr/>
            </a:pPr>
            <a:r>
              <a:rPr lang="en-US" sz="700" dirty="0"/>
              <a:t>Quigley, M., Conley, K., </a:t>
            </a:r>
            <a:r>
              <a:rPr lang="en-US" sz="700" dirty="0" err="1"/>
              <a:t>Gerkey</a:t>
            </a:r>
            <a:r>
              <a:rPr lang="en-US" sz="700" dirty="0"/>
              <a:t>, B., Faust, J., Foote, T., </a:t>
            </a:r>
            <a:r>
              <a:rPr lang="en-US" sz="700" dirty="0" err="1"/>
              <a:t>Leibs</a:t>
            </a:r>
            <a:r>
              <a:rPr lang="en-US" sz="700" dirty="0"/>
              <a:t>, J., Wheeler, R., Ng, A. Y., et al. ROS: an open-source Robot Operating System. In: ICRA workshop on open source software. Vol. 3. 3.2. Kobe, Japan. 2009, p. 5.</a:t>
            </a:r>
            <a:endParaRPr lang="en-US" sz="7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431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3A44A-D54C-4D87-842E-AED0C057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Background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7EFE2E-DDE6-48BE-954D-111E867E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A5C847-5F07-4EF8-A1F6-F2617FCF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Bachelor Thesis | Max-Ole von Waldow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72AE0F-5526-49A1-8F57-EEE231F2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Jackal</a:t>
            </a:r>
            <a:r>
              <a:rPr lang="de-DE" dirty="0"/>
              <a:t> </a:t>
            </a:r>
            <a:r>
              <a:rPr lang="en-US" sz="1600" dirty="0"/>
              <a:t>[Chen, 2017]</a:t>
            </a:r>
          </a:p>
          <a:p>
            <a:r>
              <a:rPr lang="de-DE" dirty="0"/>
              <a:t>ZED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en-US" sz="1600" dirty="0"/>
              <a:t>[Ortiz, 2018]</a:t>
            </a:r>
          </a:p>
          <a:p>
            <a:r>
              <a:rPr lang="de-DE" dirty="0"/>
              <a:t>ROS </a:t>
            </a:r>
            <a:r>
              <a:rPr lang="en-US" sz="1600" dirty="0"/>
              <a:t>[Quigley, 2009]</a:t>
            </a:r>
            <a:endParaRPr lang="de-DE" sz="1600" dirty="0"/>
          </a:p>
          <a:p>
            <a:r>
              <a:rPr lang="de-DE" dirty="0"/>
              <a:t>Elevation Mapping </a:t>
            </a:r>
          </a:p>
          <a:p>
            <a:pPr marL="0" indent="0">
              <a:buNone/>
            </a:pPr>
            <a:r>
              <a:rPr lang="de-DE" sz="1600" dirty="0"/>
              <a:t>     </a:t>
            </a:r>
            <a:r>
              <a:rPr lang="en-US" sz="1600" dirty="0"/>
              <a:t>[Fankhauser, 2018]</a:t>
            </a:r>
            <a:endParaRPr lang="de-DE" sz="1600" dirty="0"/>
          </a:p>
          <a:p>
            <a:pPr lvl="1"/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en-US" sz="1600" dirty="0"/>
              <a:t>[Fankhauser, 2016]</a:t>
            </a:r>
            <a:endParaRPr lang="de-DE" sz="1600" dirty="0"/>
          </a:p>
          <a:p>
            <a:pPr lvl="1"/>
            <a:r>
              <a:rPr lang="de-DE" dirty="0"/>
              <a:t>Filter </a:t>
            </a:r>
            <a:r>
              <a:rPr lang="de-DE" dirty="0" err="1"/>
              <a:t>chain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C90788-DDA1-4ADA-9065-23CAB516DE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6</a:t>
            </a:fld>
            <a:r>
              <a:rPr lang="de-DE" dirty="0"/>
              <a:t>   |   IM FOCUS DAS LEBEN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646ED72-29C8-40B6-8D7C-AD258BC78A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 and Background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548F4BD-1D8E-4A0D-84DF-449AEAEE5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62" y="1591050"/>
            <a:ext cx="4077417" cy="129441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D12A483-369B-4183-8033-8ED01F5C63F7}"/>
              </a:ext>
            </a:extLst>
          </p:cNvPr>
          <p:cNvSpPr txBox="1"/>
          <p:nvPr/>
        </p:nvSpPr>
        <p:spPr>
          <a:xfrm>
            <a:off x="0" y="6356133"/>
            <a:ext cx="8777616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700" dirty="0"/>
              <a:t>[Fankhauser, 2018]</a:t>
            </a:r>
            <a:endParaRPr lang="de-DE" sz="700" dirty="0"/>
          </a:p>
          <a:p>
            <a:r>
              <a:rPr lang="en-US" sz="700" dirty="0"/>
              <a:t>Fankhauser, P., </a:t>
            </a:r>
            <a:r>
              <a:rPr lang="en-US" sz="700" dirty="0" err="1"/>
              <a:t>Bloesch</a:t>
            </a:r>
            <a:r>
              <a:rPr lang="en-US" sz="700" dirty="0"/>
              <a:t>, M., and </a:t>
            </a:r>
            <a:r>
              <a:rPr lang="en-US" sz="700" dirty="0" err="1"/>
              <a:t>Hutter</a:t>
            </a:r>
            <a:r>
              <a:rPr lang="en-US" sz="700" dirty="0"/>
              <a:t>, M. Probabilistic Terrain Mapping for Mobile Robots with Uncertain Localization. In: IEEE Robotics and Automation Letters (RA-L) 3(4):3019–3026, 2018.</a:t>
            </a:r>
            <a:endParaRPr lang="en-US" sz="700" dirty="0">
              <a:effectLst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0CFEA35-33DA-4CB8-9F7F-A62FB772E00F}"/>
              </a:ext>
            </a:extLst>
          </p:cNvPr>
          <p:cNvSpPr txBox="1"/>
          <p:nvPr/>
        </p:nvSpPr>
        <p:spPr>
          <a:xfrm>
            <a:off x="0" y="6253589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[Fankhauser, 2016]</a:t>
            </a:r>
            <a:endParaRPr lang="de-DE" sz="700" dirty="0"/>
          </a:p>
          <a:p>
            <a:r>
              <a:rPr lang="en-US" sz="700" dirty="0">
                <a:effectLst/>
                <a:latin typeface="+mn-lt"/>
              </a:rPr>
              <a:t>Fankhauser, P. and </a:t>
            </a:r>
            <a:r>
              <a:rPr lang="en-US" sz="700" dirty="0" err="1">
                <a:effectLst/>
                <a:latin typeface="+mn-lt"/>
              </a:rPr>
              <a:t>Hutter</a:t>
            </a:r>
            <a:r>
              <a:rPr lang="en-US" sz="700" dirty="0">
                <a:effectLst/>
                <a:latin typeface="+mn-lt"/>
              </a:rPr>
              <a:t>, M. A Universal Grid Map Library: Implementation and Use Case for Rough Terrain Navigation. In: Robot Operating System (ROS) – The Complete Reference (Volume 1). Ed. by A. </a:t>
            </a:r>
            <a:r>
              <a:rPr lang="en-US" sz="700" dirty="0" err="1">
                <a:effectLst/>
                <a:latin typeface="+mn-lt"/>
              </a:rPr>
              <a:t>Koubaa</a:t>
            </a:r>
            <a:r>
              <a:rPr lang="en-US" sz="700" dirty="0">
                <a:effectLst/>
                <a:latin typeface="+mn-lt"/>
              </a:rPr>
              <a:t>. Springer, 2016. Chap. 5.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8862E08-0282-47C1-B743-C5BF22323E33}"/>
              </a:ext>
            </a:extLst>
          </p:cNvPr>
          <p:cNvGrpSpPr/>
          <p:nvPr/>
        </p:nvGrpSpPr>
        <p:grpSpPr>
          <a:xfrm>
            <a:off x="4671062" y="3157850"/>
            <a:ext cx="3929475" cy="3124181"/>
            <a:chOff x="4671062" y="3157850"/>
            <a:chExt cx="3929475" cy="312418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52DBD82-DC26-46D8-91C6-8B8E5FB9D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2" t="4300" r="5456" b="8388"/>
            <a:stretch/>
          </p:blipFill>
          <p:spPr>
            <a:xfrm>
              <a:off x="4671062" y="3157850"/>
              <a:ext cx="3929475" cy="3086118"/>
            </a:xfrm>
            <a:prstGeom prst="rect">
              <a:avLst/>
            </a:prstGeom>
            <a:noFill/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7D15A85-333E-4B47-9C55-C0D2196307C9}"/>
                </a:ext>
              </a:extLst>
            </p:cNvPr>
            <p:cNvSpPr txBox="1"/>
            <p:nvPr/>
          </p:nvSpPr>
          <p:spPr>
            <a:xfrm>
              <a:off x="7977282" y="6066587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85000"/>
                    </a:schemeClr>
                  </a:solidFill>
                </a:rPr>
                <a:t>meters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0EC40EF8-CE82-41C5-9528-A70D2144DCF1}"/>
              </a:ext>
            </a:extLst>
          </p:cNvPr>
          <p:cNvSpPr txBox="1"/>
          <p:nvPr/>
        </p:nvSpPr>
        <p:spPr>
          <a:xfrm>
            <a:off x="7450432" y="2693947"/>
            <a:ext cx="13997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from [Fankhauser, 2016]</a:t>
            </a:r>
            <a:endParaRPr lang="de-DE" sz="700" dirty="0"/>
          </a:p>
        </p:txBody>
      </p:sp>
    </p:spTree>
    <p:extLst>
      <p:ext uri="{BB962C8B-B14F-4D97-AF65-F5344CB8AC3E}">
        <p14:creationId xmlns:p14="http://schemas.microsoft.com/office/powerpoint/2010/main" val="350194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D61C6-BEB6-4A8D-B9A7-A25D0551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Terrain Features and </a:t>
            </a:r>
            <a:r>
              <a:rPr lang="de-DE" dirty="0" err="1"/>
              <a:t>Traversability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84C8A-5653-4751-A864-EC451EDED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Slopes</a:t>
            </a:r>
            <a:endParaRPr lang="de-DE" dirty="0"/>
          </a:p>
          <a:p>
            <a:pPr lvl="1"/>
            <a:r>
              <a:rPr lang="de-DE" dirty="0"/>
              <a:t>Tipping</a:t>
            </a:r>
          </a:p>
          <a:p>
            <a:pPr lvl="1"/>
            <a:r>
              <a:rPr lang="de-DE" dirty="0" err="1"/>
              <a:t>Slipping</a:t>
            </a:r>
            <a:endParaRPr lang="de-DE" dirty="0"/>
          </a:p>
          <a:p>
            <a:pPr lvl="1"/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power</a:t>
            </a:r>
          </a:p>
          <a:p>
            <a:r>
              <a:rPr lang="de-DE" dirty="0" err="1"/>
              <a:t>Edges</a:t>
            </a:r>
            <a:endParaRPr lang="de-DE" dirty="0"/>
          </a:p>
          <a:p>
            <a:r>
              <a:rPr lang="de-DE" dirty="0" err="1"/>
              <a:t>Combination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Small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inhibit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high </a:t>
            </a:r>
            <a:r>
              <a:rPr lang="de-DE" dirty="0" err="1"/>
              <a:t>slopes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E2AB82-FBCF-42B2-9829-C48695A1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97646C-2A64-4C4B-90FA-CDF859DA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923E6A-82EC-4710-AEE9-A03E93D9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7</a:t>
            </a:fld>
            <a:r>
              <a:rPr lang="de-DE"/>
              <a:t>   |   IM FOCUS DAS LEBEN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5A29E1EE-7FA0-4EF8-8221-58D680C88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FA956FA-2EDD-4D2C-8162-850C12092AAA}"/>
              </a:ext>
            </a:extLst>
          </p:cNvPr>
          <p:cNvGrpSpPr/>
          <p:nvPr/>
        </p:nvGrpSpPr>
        <p:grpSpPr>
          <a:xfrm>
            <a:off x="4028974" y="2236619"/>
            <a:ext cx="4820060" cy="2318850"/>
            <a:chOff x="4025046" y="2399266"/>
            <a:chExt cx="4820060" cy="231885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1F8BBE7-3379-4362-922A-FBBDE27D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3106" y="2399266"/>
              <a:ext cx="4572000" cy="1949518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CB9F431-544D-48C8-A3F8-EE1ADC21CCC2}"/>
                </a:ext>
              </a:extLst>
            </p:cNvPr>
            <p:cNvSpPr txBox="1"/>
            <p:nvPr/>
          </p:nvSpPr>
          <p:spPr>
            <a:xfrm>
              <a:off x="4025046" y="4348784"/>
              <a:ext cx="414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Subsumption architecture </a:t>
              </a:r>
              <a:r>
                <a:rPr lang="en-US" sz="1400" dirty="0"/>
                <a:t>[Brooks, </a:t>
              </a:r>
              <a:r>
                <a:rPr lang="en-US" sz="1400" dirty="0">
                  <a:latin typeface="Arial" panose="020B0604020202020204" pitchFamily="34" charset="0"/>
                </a:rPr>
                <a:t>1991</a:t>
              </a:r>
              <a:r>
                <a:rPr lang="en-US" sz="1400" dirty="0"/>
                <a:t>]</a:t>
              </a:r>
              <a:endParaRPr lang="en-US" dirty="0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BDE580B-FC4B-46CA-A22C-9FE27982C328}"/>
              </a:ext>
            </a:extLst>
          </p:cNvPr>
          <p:cNvGrpSpPr/>
          <p:nvPr/>
        </p:nvGrpSpPr>
        <p:grpSpPr>
          <a:xfrm>
            <a:off x="4958501" y="2155371"/>
            <a:ext cx="3969601" cy="2112014"/>
            <a:chOff x="4958499" y="2155371"/>
            <a:chExt cx="3969601" cy="2112014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4BA7B9A-C132-44B6-A318-C6AC3B0374F8}"/>
                </a:ext>
              </a:extLst>
            </p:cNvPr>
            <p:cNvSpPr/>
            <p:nvPr/>
          </p:nvSpPr>
          <p:spPr>
            <a:xfrm>
              <a:off x="5915278" y="2155371"/>
              <a:ext cx="3012822" cy="1273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578EA47-2AF8-40C9-AF14-7ADEE75DFE45}"/>
                </a:ext>
              </a:extLst>
            </p:cNvPr>
            <p:cNvSpPr/>
            <p:nvPr/>
          </p:nvSpPr>
          <p:spPr>
            <a:xfrm>
              <a:off x="6196693" y="2616166"/>
              <a:ext cx="1143000" cy="1651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6BAE3EE-2063-4714-86C8-52B43D66E141}"/>
                </a:ext>
              </a:extLst>
            </p:cNvPr>
            <p:cNvCxnSpPr>
              <a:cxnSpLocks/>
            </p:cNvCxnSpPr>
            <p:nvPr/>
          </p:nvCxnSpPr>
          <p:spPr>
            <a:xfrm>
              <a:off x="4958499" y="3750469"/>
              <a:ext cx="29317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6F1CBEA-D763-4F98-B6AE-160AC3853875}"/>
              </a:ext>
            </a:extLst>
          </p:cNvPr>
          <p:cNvSpPr/>
          <p:nvPr/>
        </p:nvSpPr>
        <p:spPr>
          <a:xfrm>
            <a:off x="4190111" y="2041175"/>
            <a:ext cx="3012822" cy="127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9F73E7-3411-4CB8-BAA9-332C4E274013}"/>
              </a:ext>
            </a:extLst>
          </p:cNvPr>
          <p:cNvSpPr txBox="1"/>
          <p:nvPr/>
        </p:nvSpPr>
        <p:spPr>
          <a:xfrm>
            <a:off x="0" y="6358352"/>
            <a:ext cx="338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effectLst/>
              </a:rPr>
              <a:t>[Brooks, 1991]</a:t>
            </a:r>
          </a:p>
          <a:p>
            <a:r>
              <a:rPr lang="en-US" sz="7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Brooks, R. A. New approaches to robotics. In: Science 253(5025):1227–1232, 1991.</a:t>
            </a:r>
            <a:endParaRPr lang="en-US" sz="7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088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55783-F739-46CC-B0F8-911B9DFD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Subsumption architecture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[Brooks,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1991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]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A0E25B-4007-4392-B834-6580B82B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5309D-A0A0-49FC-AB4B-FA898F5AA763}" type="datetime1">
              <a:rPr lang="de-DE" smtClean="0"/>
              <a:t>16.02.2022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BCE70C-C042-4397-A245-81249D6A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Bachelor Thesis | Max-Ole von Waldow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0B0B1C-EF37-4C12-87E3-256A345B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8</a:t>
            </a:fld>
            <a:r>
              <a:rPr lang="de-DE" kern="1300" spc="170"/>
              <a:t>   |   IM FOCUS DAS LEBEN</a:t>
            </a:r>
            <a:endParaRPr lang="de-DE" kern="1300" spc="17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15984D1-ADAC-4289-97FD-62AA2D80BB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A4AA3B38-18E7-4E37-8B9A-069FF4A51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01535"/>
              </p:ext>
            </p:extLst>
          </p:nvPr>
        </p:nvGraphicFramePr>
        <p:xfrm>
          <a:off x="717581" y="3034644"/>
          <a:ext cx="7708838" cy="27768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20046">
                  <a:extLst>
                    <a:ext uri="{9D8B030D-6E8A-4147-A177-3AD203B41FA5}">
                      <a16:colId xmlns:a16="http://schemas.microsoft.com/office/drawing/2014/main" val="3088269383"/>
                    </a:ext>
                  </a:extLst>
                </a:gridCol>
                <a:gridCol w="1930718">
                  <a:extLst>
                    <a:ext uri="{9D8B030D-6E8A-4147-A177-3AD203B41FA5}">
                      <a16:colId xmlns:a16="http://schemas.microsoft.com/office/drawing/2014/main" val="1369076923"/>
                    </a:ext>
                  </a:extLst>
                </a:gridCol>
                <a:gridCol w="1858074">
                  <a:extLst>
                    <a:ext uri="{9D8B030D-6E8A-4147-A177-3AD203B41FA5}">
                      <a16:colId xmlns:a16="http://schemas.microsoft.com/office/drawing/2014/main" val="542757722"/>
                    </a:ext>
                  </a:extLst>
                </a:gridCol>
              </a:tblGrid>
              <a:tr h="900542">
                <a:tc>
                  <a:txBody>
                    <a:bodyPr/>
                    <a:lstStyle/>
                    <a:p>
                      <a:r>
                        <a:rPr lang="en-US" sz="2400" dirty="0"/>
                        <a:t>Merged Obstacles from </a:t>
                      </a:r>
                    </a:p>
                    <a:p>
                      <a:r>
                        <a:rPr lang="en-US" sz="2400" dirty="0"/>
                        <a:t>slope and edge behaviors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Slope:</a:t>
                      </a:r>
                    </a:p>
                    <a:p>
                      <a:r>
                        <a:rPr lang="en-US" sz="2400" dirty="0"/>
                        <a:t>obstacle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Slope:</a:t>
                      </a:r>
                    </a:p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traversable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23538"/>
                  </a:ext>
                </a:extLst>
              </a:tr>
              <a:tr h="921104">
                <a:tc>
                  <a:txBody>
                    <a:bodyPr/>
                    <a:lstStyle/>
                    <a:p>
                      <a:r>
                        <a:rPr lang="en-US" sz="2400" dirty="0"/>
                        <a:t>Edge:</a:t>
                      </a:r>
                    </a:p>
                    <a:p>
                      <a:r>
                        <a:rPr lang="en-US" sz="2400" dirty="0"/>
                        <a:t>obstacle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ym typeface="Wingdings" panose="05000000000000000000" pitchFamily="2" charset="2"/>
                        </a:rPr>
                        <a:t>Obstacle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Not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382113"/>
                  </a:ext>
                </a:extLst>
              </a:tr>
              <a:tr h="955222">
                <a:tc>
                  <a:txBody>
                    <a:bodyPr/>
                    <a:lstStyle/>
                    <a:p>
                      <a:r>
                        <a:rPr lang="en-US" sz="2400" dirty="0"/>
                        <a:t>Edge:</a:t>
                      </a:r>
                    </a:p>
                    <a:p>
                      <a:r>
                        <a:rPr lang="en-US" sz="2400" dirty="0"/>
                        <a:t>traversable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 Obstacle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No Obstacle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576009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0D0F8D5-F44A-4190-8310-34CDEB111EE1}"/>
              </a:ext>
            </a:extLst>
          </p:cNvPr>
          <p:cNvSpPr txBox="1"/>
          <p:nvPr/>
        </p:nvSpPr>
        <p:spPr>
          <a:xfrm>
            <a:off x="0" y="6358352"/>
            <a:ext cx="338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effectLst/>
              </a:rPr>
              <a:t>[Brooks, 1991]</a:t>
            </a:r>
          </a:p>
          <a:p>
            <a:r>
              <a:rPr lang="en-US" sz="7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Brooks, R. A. New approaches to robotics. In: Science 253(5025):1227–1232, 1991.</a:t>
            </a:r>
            <a:endParaRPr lang="en-US" sz="7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432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2AEF9-7DB1-41E9-8CCA-32AC69D0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Slopes - </a:t>
            </a:r>
            <a:r>
              <a:rPr lang="de-DE"/>
              <a:t>Tipping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87EE13-02B5-4F9F-9FFF-E78A04161F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786" y="2236621"/>
                <a:ext cx="4649521" cy="4315505"/>
              </a:xfrm>
            </p:spPr>
            <p:txBody>
              <a:bodyPr/>
              <a:lstStyle/>
              <a:p>
                <a:r>
                  <a:rPr lang="en-US" dirty="0"/>
                  <a:t>Forces</a:t>
                </a:r>
              </a:p>
              <a:p>
                <a:pPr lvl="1"/>
                <a:r>
                  <a:rPr lang="en-US" dirty="0"/>
                  <a:t>Gravity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Inertial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due to acceleration</a:t>
                </a:r>
              </a:p>
              <a:p>
                <a:r>
                  <a:rPr lang="en-US" dirty="0"/>
                  <a:t>Tipping starts at equilibrium of Moments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inclination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dirty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acceleration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F87EE13-02B5-4F9F-9FFF-E78A04161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786" y="2236621"/>
                <a:ext cx="4649521" cy="4315505"/>
              </a:xfrm>
              <a:blipFill>
                <a:blip r:embed="rId4"/>
                <a:stretch>
                  <a:fillRect l="-4456" t="-2119" r="-2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A6A56D-DC7D-484A-AABF-C0C13683E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A5F-63A4-4533-B6B7-B2C505CD31FD}" type="datetime1">
              <a:rPr lang="de-DE" smtClean="0"/>
              <a:pPr/>
              <a:t>16.02.2022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04847-CEE5-4919-880E-1A80C0F9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Bachelor Thesis | Max-Ole von Waldow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208F46-7437-4E04-AAF0-89506CA4F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F9F2-0E61-4E14-807B-B8258F93AEA4}" type="slidenum">
              <a:rPr lang="de-DE" smtClean="0"/>
              <a:pPr/>
              <a:t>9</a:t>
            </a:fld>
            <a:r>
              <a:rPr lang="de-DE"/>
              <a:t>   |   IM FOCUS DAS LEBEN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C9B4BED8-29CC-4394-904E-269A9D390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Contributions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FAE79FE-CE19-48AE-8F27-318497EC2809}"/>
              </a:ext>
            </a:extLst>
          </p:cNvPr>
          <p:cNvGrpSpPr/>
          <p:nvPr/>
        </p:nvGrpSpPr>
        <p:grpSpPr>
          <a:xfrm>
            <a:off x="4266645" y="2343485"/>
            <a:ext cx="5534415" cy="3482952"/>
            <a:chOff x="4257590" y="1981347"/>
            <a:chExt cx="5534415" cy="3482952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272714DB-CC24-460A-8606-60241DEAD499}"/>
                </a:ext>
              </a:extLst>
            </p:cNvPr>
            <p:cNvGrpSpPr/>
            <p:nvPr/>
          </p:nvGrpSpPr>
          <p:grpSpPr>
            <a:xfrm rot="1180954">
              <a:off x="4257590" y="1981347"/>
              <a:ext cx="5534415" cy="3320759"/>
              <a:chOff x="3395238" y="2600616"/>
              <a:chExt cx="5534415" cy="3320759"/>
            </a:xfrm>
          </p:grpSpPr>
          <p:pic>
            <p:nvPicPr>
              <p:cNvPr id="10" name="Grafik 9" descr="Ein Bild, das schwarz, Transport, Militärfahrzeug enthält.&#10;&#10;Automatisch generierte Beschreibung">
                <a:extLst>
                  <a:ext uri="{FF2B5EF4-FFF2-40B4-BE49-F238E27FC236}">
                    <a16:creationId xmlns:a16="http://schemas.microsoft.com/office/drawing/2014/main" id="{31414E94-5390-4735-A324-5B2758D56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3742" y1="53393" x2="31719" y2="64003"/>
                            <a14:foregroundMark x1="31834" y1="60703" x2="34242" y2="53756"/>
                            <a14:foregroundMark x1="33742" y1="52908" x2="31561" y2="62843"/>
                            <a14:foregroundMark x1="31561" y1="62843" x2="33129" y2="55210"/>
                            <a14:foregroundMark x1="33674" y1="53271" x2="31635" y2="61179"/>
                            <a14:foregroundMark x1="32743" y1="55937" x2="32288" y2="58360"/>
                            <a14:foregroundMark x1="33083" y1="54564" x2="32038" y2="58603"/>
                            <a14:foregroundMark x1="31697" y1="43336" x2="31357" y2="44628"/>
                            <a14:foregroundMark x1="36696" y1="37480" x2="37151" y2="38045"/>
                            <a14:foregroundMark x1="40241" y1="12278" x2="39991" y2="31624"/>
                            <a14:foregroundMark x1="42945" y1="13732" x2="42922" y2="29523"/>
                            <a14:foregroundMark x1="61327" y1="26979" x2="61122" y2="26050"/>
                            <a14:foregroundMark x1="62736" y1="22859" x2="59441" y2="21446"/>
                            <a14:foregroundMark x1="51488" y1="17649" x2="53374" y2="17771"/>
                            <a14:foregroundMark x1="52783" y1="16801" x2="52988" y2="12601"/>
                            <a14:foregroundMark x1="53329" y1="10137" x2="52147" y2="10824"/>
                            <a14:foregroundMark x1="55601" y1="10178" x2="57146" y2="10178"/>
                            <a14:foregroundMark x1="51920" y1="10582" x2="52261" y2="13974"/>
                            <a14:foregroundMark x1="49966" y1="21002" x2="50693" y2="20396"/>
                            <a14:foregroundMark x1="49920" y1="20679" x2="50420" y2="21971"/>
                            <a14:foregroundMark x1="49716" y1="24596" x2="49830" y2="23142"/>
                            <a14:foregroundMark x1="50011" y1="26050" x2="49920" y2="29402"/>
                            <a14:foregroundMark x1="66008" y1="41559" x2="67121" y2="44265"/>
                            <a14:foregroundMark x1="67007" y1="44709" x2="67394" y2="44871"/>
                            <a14:foregroundMark x1="67053" y1="44871" x2="66871" y2="44628"/>
                            <a14:foregroundMark x1="55487" y1="18538" x2="55169" y2="18780"/>
                            <a14:foregroundMark x1="38809" y1="32714" x2="38968" y2="33037"/>
                            <a14:backgroundMark x1="42445" y1="74879" x2="46489" y2="67851"/>
                            <a14:backgroundMark x1="46489" y1="67851" x2="51647" y2="66317"/>
                            <a14:backgroundMark x1="51647" y1="66317" x2="54942" y2="75202"/>
                            <a14:backgroundMark x1="54942" y1="75202" x2="45967" y2="77141"/>
                            <a14:backgroundMark x1="45967" y1="77141" x2="44263" y2="74879"/>
                            <a14:backgroundMark x1="54533" y1="73021" x2="54533" y2="73627"/>
                            <a14:backgroundMark x1="54306" y1="72294" x2="54419" y2="72981"/>
                            <a14:backgroundMark x1="54624" y1="72738" x2="55101" y2="73344"/>
                            <a14:backgroundMark x1="55692" y1="73667" x2="55306" y2="73546"/>
                            <a14:backgroundMark x1="55965" y1="73950" x2="55965" y2="73950"/>
                            <a14:backgroundMark x1="55965" y1="73950" x2="55965" y2="73950"/>
                            <a14:backgroundMark x1="56283" y1="74152" x2="55965" y2="73950"/>
                            <a14:backgroundMark x1="43740" y1="72173" x2="39446" y2="75687"/>
                            <a14:backgroundMark x1="31220" y1="60743" x2="31379" y2="63328"/>
                            <a14:backgroundMark x1="31538" y1="62722" x2="31379" y2="61107"/>
                            <a14:backgroundMark x1="31493" y1="60460" x2="31606" y2="64015"/>
                            <a14:backgroundMark x1="66326" y1="40186" x2="66563" y2="41749"/>
                            <a14:backgroundMark x1="67712" y1="49313" x2="66735" y2="68457"/>
                            <a14:backgroundMark x1="66735" y1="68457" x2="63190" y2="74394"/>
                            <a14:backgroundMark x1="68280" y1="38005" x2="74006" y2="60541"/>
                            <a14:backgroundMark x1="74006" y1="60541" x2="74756" y2="71567"/>
                            <a14:backgroundMark x1="74756" y1="71567" x2="82186" y2="75848"/>
                            <a14:backgroundMark x1="82186" y1="75848" x2="88412" y2="71204"/>
                            <a14:backgroundMark x1="88412" y1="71204" x2="90434" y2="62076"/>
                            <a14:backgroundMark x1="90434" y1="62076" x2="88344" y2="44588"/>
                            <a14:backgroundMark x1="88344" y1="44588" x2="83117" y2="40307"/>
                            <a14:backgroundMark x1="83117" y1="40307" x2="69325" y2="38611"/>
                            <a14:backgroundMark x1="69325" y1="38611" x2="69052" y2="39378"/>
                            <a14:backgroundMark x1="47921" y1="21244" x2="47921" y2="21688"/>
                            <a14:backgroundMark x1="39264" y1="29685" x2="39446" y2="29968"/>
                            <a14:backgroundMark x1="63576" y1="73142" x2="63440" y2="73627"/>
                            <a14:backgroundMark x1="63304" y1="73748" x2="62190" y2="74435"/>
                            <a14:backgroundMark x1="62758" y1="74071" x2="60986" y2="74798"/>
                            <a14:backgroundMark x1="40718" y1="74394" x2="40127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06" t="7335" r="30569" b="24072"/>
              <a:stretch/>
            </p:blipFill>
            <p:spPr>
              <a:xfrm flipH="1">
                <a:off x="4253256" y="2600616"/>
                <a:ext cx="3471377" cy="3320759"/>
              </a:xfrm>
              <a:prstGeom prst="rect">
                <a:avLst/>
              </a:prstGeom>
            </p:spPr>
          </p:pic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CDD8125B-C9EE-4405-9BC5-E66FFB4671FE}"/>
                  </a:ext>
                </a:extLst>
              </p:cNvPr>
              <p:cNvCxnSpPr/>
              <p:nvPr/>
            </p:nvCxnSpPr>
            <p:spPr>
              <a:xfrm flipH="1">
                <a:off x="3395238" y="5880432"/>
                <a:ext cx="5534415" cy="0"/>
              </a:xfrm>
              <a:prstGeom prst="line">
                <a:avLst/>
              </a:prstGeom>
              <a:ln w="76200">
                <a:solidFill>
                  <a:srgbClr val="000000">
                    <a:alpha val="34902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0EF1D1C-C392-4376-9E77-A5CFAA04C22A}"/>
                </a:ext>
              </a:extLst>
            </p:cNvPr>
            <p:cNvSpPr/>
            <p:nvPr/>
          </p:nvSpPr>
          <p:spPr>
            <a:xfrm rot="1180954">
              <a:off x="6588208" y="3750790"/>
              <a:ext cx="128848" cy="128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8332329F-9858-4554-A884-E663406D9764}"/>
                </a:ext>
              </a:extLst>
            </p:cNvPr>
            <p:cNvSpPr/>
            <p:nvPr/>
          </p:nvSpPr>
          <p:spPr>
            <a:xfrm rot="1180954">
              <a:off x="7067232" y="5335451"/>
              <a:ext cx="128848" cy="12884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74BC9AA-2994-4572-8E2F-943B75AE6D49}"/>
              </a:ext>
            </a:extLst>
          </p:cNvPr>
          <p:cNvGrpSpPr/>
          <p:nvPr/>
        </p:nvGrpSpPr>
        <p:grpSpPr>
          <a:xfrm>
            <a:off x="6667557" y="4483022"/>
            <a:ext cx="2142363" cy="1246387"/>
            <a:chOff x="6658502" y="4138656"/>
            <a:chExt cx="2142363" cy="1246387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289963C-EFBC-44A6-962B-BE8EE907523E}"/>
                </a:ext>
              </a:extLst>
            </p:cNvPr>
            <p:cNvCxnSpPr>
              <a:cxnSpLocks/>
            </p:cNvCxnSpPr>
            <p:nvPr/>
          </p:nvCxnSpPr>
          <p:spPr>
            <a:xfrm rot="1180954">
              <a:off x="6658502" y="4157747"/>
              <a:ext cx="19330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CC5DFEA0-A8EE-400B-8BCE-F8E5C7168CC1}"/>
                </a:ext>
              </a:extLst>
            </p:cNvPr>
            <p:cNvCxnSpPr>
              <a:cxnSpLocks/>
            </p:cNvCxnSpPr>
            <p:nvPr/>
          </p:nvCxnSpPr>
          <p:spPr>
            <a:xfrm rot="1180954" flipV="1">
              <a:off x="7372244" y="4138656"/>
              <a:ext cx="2102" cy="12463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BCDC0F34-F163-446D-9D9A-663732FD608A}"/>
                    </a:ext>
                  </a:extLst>
                </p:cNvPr>
                <p:cNvSpPr txBox="1"/>
                <p:nvPr/>
              </p:nvSpPr>
              <p:spPr>
                <a:xfrm>
                  <a:off x="8403577" y="4147365"/>
                  <a:ext cx="397288" cy="402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BCDC0F34-F163-446D-9D9A-663732FD6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3577" y="4147365"/>
                  <a:ext cx="397288" cy="402931"/>
                </a:xfrm>
                <a:prstGeom prst="rect">
                  <a:avLst/>
                </a:prstGeom>
                <a:blipFill>
                  <a:blip r:embed="rId7"/>
                  <a:stretch>
                    <a:fillRect t="-21212" r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5E171C13-957F-4C5A-94E2-13502692C6C1}"/>
                    </a:ext>
                  </a:extLst>
                </p:cNvPr>
                <p:cNvSpPr txBox="1"/>
                <p:nvPr/>
              </p:nvSpPr>
              <p:spPr>
                <a:xfrm>
                  <a:off x="7371128" y="4499181"/>
                  <a:ext cx="379398" cy="410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5E171C13-957F-4C5A-94E2-13502692C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1128" y="4499181"/>
                  <a:ext cx="379398" cy="4103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3A870510-5C67-4B3E-97D5-53AD4558CFE3}"/>
              </a:ext>
            </a:extLst>
          </p:cNvPr>
          <p:cNvGrpSpPr/>
          <p:nvPr/>
        </p:nvGrpSpPr>
        <p:grpSpPr>
          <a:xfrm>
            <a:off x="6210055" y="4247174"/>
            <a:ext cx="873861" cy="2048573"/>
            <a:chOff x="6201002" y="3885034"/>
            <a:chExt cx="873861" cy="2048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C0F97F16-BE89-49A5-8B23-67D6997986C5}"/>
                    </a:ext>
                  </a:extLst>
                </p:cNvPr>
                <p:cNvSpPr txBox="1"/>
                <p:nvPr/>
              </p:nvSpPr>
              <p:spPr>
                <a:xfrm>
                  <a:off x="6748235" y="5362070"/>
                  <a:ext cx="326628" cy="410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C0F97F16-BE89-49A5-8B23-67D699798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235" y="5362070"/>
                  <a:ext cx="326628" cy="410305"/>
                </a:xfrm>
                <a:prstGeom prst="rect">
                  <a:avLst/>
                </a:prstGeom>
                <a:blipFill>
                  <a:blip r:embed="rId10"/>
                  <a:stretch>
                    <a:fillRect t="-20896" r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56D0AE9A-EB3C-4FD6-AD8E-754CA976E8D5}"/>
                </a:ext>
              </a:extLst>
            </p:cNvPr>
            <p:cNvCxnSpPr>
              <a:cxnSpLocks/>
            </p:cNvCxnSpPr>
            <p:nvPr/>
          </p:nvCxnSpPr>
          <p:spPr>
            <a:xfrm>
              <a:off x="6648842" y="3885034"/>
              <a:ext cx="3790" cy="19588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9942DC7-CC7B-4C89-9374-BFE577982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8842" y="5390874"/>
              <a:ext cx="422154" cy="89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6F5FE5C-48AA-4162-851F-BE8A652B0BFB}"/>
                    </a:ext>
                  </a:extLst>
                </p:cNvPr>
                <p:cNvSpPr txBox="1"/>
                <p:nvPr/>
              </p:nvSpPr>
              <p:spPr>
                <a:xfrm>
                  <a:off x="6201002" y="5528816"/>
                  <a:ext cx="403187" cy="404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6F5FE5C-48AA-4162-851F-BE8A652B0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002" y="5528816"/>
                  <a:ext cx="403187" cy="404791"/>
                </a:xfrm>
                <a:prstGeom prst="rect">
                  <a:avLst/>
                </a:prstGeom>
                <a:blipFill>
                  <a:blip r:embed="rId11"/>
                  <a:stretch>
                    <a:fillRect t="-21212" r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94038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|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Design_rob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sign_rob" id="{A2C8E602-BBAE-4FD5-A6BC-7E969D458565}" vid="{72C0D350-37BB-4C92-881A-D2CC0DB79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3467</Words>
  <Application>Microsoft Office PowerPoint</Application>
  <PresentationFormat>Bildschirmpräsentation (4:3)</PresentationFormat>
  <Paragraphs>571</Paragraphs>
  <Slides>37</Slides>
  <Notes>34</Notes>
  <HiddenSlides>10</HiddenSlides>
  <MMClips>5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Myriad Pro</vt:lpstr>
      <vt:lpstr>Times New Roman</vt:lpstr>
      <vt:lpstr>Wingdings</vt:lpstr>
      <vt:lpstr>Design_rob</vt:lpstr>
      <vt:lpstr>Traversability and Mapping of Obstacles in Uneven Terrain Based on a Robot’s Design</vt:lpstr>
      <vt:lpstr>Table of Contents</vt:lpstr>
      <vt:lpstr>Motivation</vt:lpstr>
      <vt:lpstr>Background</vt:lpstr>
      <vt:lpstr>Background</vt:lpstr>
      <vt:lpstr>Background</vt:lpstr>
      <vt:lpstr>Terrain Features and Traversability</vt:lpstr>
      <vt:lpstr>Subsumption architecture [Brooks, 1991]</vt:lpstr>
      <vt:lpstr>Slopes - Tipping</vt:lpstr>
      <vt:lpstr>PowerPoint-Präsentation</vt:lpstr>
      <vt:lpstr>PowerPoint-Präsentation</vt:lpstr>
      <vt:lpstr>Slopes - Tipping</vt:lpstr>
      <vt:lpstr>Slopes - Tipping</vt:lpstr>
      <vt:lpstr>Slopes - Slipping</vt:lpstr>
      <vt:lpstr>PowerPoint-Präsentation</vt:lpstr>
      <vt:lpstr>Slopes - Lack of motor power</vt:lpstr>
      <vt:lpstr>Slopes - Lack of motor power</vt:lpstr>
      <vt:lpstr>Edges</vt:lpstr>
      <vt:lpstr>PowerPoint-Präsentation</vt:lpstr>
      <vt:lpstr>PowerPoint-Präsentation</vt:lpstr>
      <vt:lpstr>Edges</vt:lpstr>
      <vt:lpstr>Edges</vt:lpstr>
      <vt:lpstr>Implementation Approachs – Conservative Method</vt:lpstr>
      <vt:lpstr>Implementation Approachs – Control Limiting Method</vt:lpstr>
      <vt:lpstr>Filter Chain</vt:lpstr>
      <vt:lpstr>Evaluation and Comparisons</vt:lpstr>
      <vt:lpstr>Evaluation and Comparisons</vt:lpstr>
      <vt:lpstr>Evaluation and Comparisons</vt:lpstr>
      <vt:lpstr>Evaluation and Comparisons</vt:lpstr>
      <vt:lpstr>Evaluation and Comparisons</vt:lpstr>
      <vt:lpstr>Evaluation and Comparisons</vt:lpstr>
      <vt:lpstr>Evaluation and Comparisons</vt:lpstr>
      <vt:lpstr>Comparison with gmapping [Grisetti, 2007]</vt:lpstr>
      <vt:lpstr>Comparison with gmapping [Grisetti, 2005 and 2007]</vt:lpstr>
      <vt:lpstr>Conclusions</vt:lpstr>
      <vt:lpstr>Future Work</vt:lpstr>
      <vt:lpstr>Thank you for your attention! Ready for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Traversability and Mapping of Obstacles in Uneven Terrain Based on a Robot’s Design</dc:title>
  <dc:creator>Max-Ole von Waldow</dc:creator>
  <cp:keywords>UzL, Bachelor Thesis, Kolloquium</cp:keywords>
  <cp:lastModifiedBy>maxole.vonwaldow@student.uni-luebeck.de</cp:lastModifiedBy>
  <cp:revision>242</cp:revision>
  <dcterms:created xsi:type="dcterms:W3CDTF">2015-09-15T14:06:01Z</dcterms:created>
  <dcterms:modified xsi:type="dcterms:W3CDTF">2022-02-16T11:33:37Z</dcterms:modified>
  <cp:category>UzL, Bachelor Thesis, Kolloquium</cp:category>
</cp:coreProperties>
</file>